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E0E"/>
    <a:srgbClr val="F7941D"/>
    <a:srgbClr val="646094"/>
    <a:srgbClr val="34C1AD"/>
    <a:srgbClr val="E6B05C"/>
    <a:srgbClr val="D0CECE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E034D-90BE-4DE6-996A-D5D11823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FE6C63-3119-4C65-937C-771C6E38C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D4F2D9-3F00-41C1-A839-51007014E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0284-F521-4B4F-9374-6169146ABA76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3AC6F4-DABB-4985-BFF1-A3A3F9FA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A714ED-1158-4204-97AE-796F4CAF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8395-1CBC-4BC2-BDE1-9DEB6E127CB6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990A8C5-5653-469A-8A0D-4D3A2459D5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296" y="1414832"/>
            <a:ext cx="3676207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0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3DDCEC-9C3A-4AF5-BF67-987C6B7F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D41DD96-FF42-4676-B73D-2F841BDE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B0BC85-7440-4792-9C9D-8D5B9C59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73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394883-ABB4-44E2-81C4-35AE9D81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4F85F6-BA02-4A91-80A2-2C654E62E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31FC1AF-3A55-4E1E-A6CF-9B0050715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F43208-A2E1-4B6C-9A93-BD4FBFD86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BDEFD8-25D5-4DC4-83B0-6FA4ADB69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B05ED7-D059-4A2C-8414-887146EAA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81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9E237A-EB5A-4CF3-AA19-EB9A03AE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7854DE-7F87-458A-AE1A-18B4C24E29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D55E69-EEE0-408C-A934-A1BC11638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26F894-2EC3-4F3B-8641-E6488A0A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8F0C27-8937-4281-A1BC-86AB2D61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B22950-BB55-4612-8644-86649BB6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630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97982-8134-4DEF-8276-42D0B346E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FD6E81B-05FB-43A1-B663-CFDA24BDE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F4EBA8-2A05-4DD1-AF56-F7B89B65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ED57EB-69BB-4CA1-93E6-AD9EFC3BD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735503-4DD2-42EC-B1C7-CB7CD578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497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7360B08-CE38-4AB7-A476-863974FF9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551F16-DC5B-459D-995E-604DA75BD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BA4E8C-8310-4D99-B541-CA3C9A657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67D77C-9EC4-48D6-BFBA-17C60CA2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29CE2C-D8C9-4753-A3C9-8AB8AA15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5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67831-19AF-464C-8AC8-A5B62C7F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FB6884-5CC9-4B23-8D62-9EC21C62D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0ECC35-AE3C-4BDE-BE12-EB510881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0284-F521-4B4F-9374-6169146ABA76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67798F-98CF-4AA1-B814-6B59BA4A0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43117D-A93D-47D8-87FA-ABE6D815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8395-1CBC-4BC2-BDE1-9DEB6E127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48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67831-19AF-464C-8AC8-A5B62C7F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FB6884-5CC9-4B23-8D62-9EC21C62D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0ECC35-AE3C-4BDE-BE12-EB510881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0284-F521-4B4F-9374-6169146ABA76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67798F-98CF-4AA1-B814-6B59BA4A0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43117D-A93D-47D8-87FA-ABE6D815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8395-1CBC-4BC2-BDE1-9DEB6E127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24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B08D0-9CE8-45D9-B646-A8958E05B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2C97F7A-5F60-4E34-9D70-471415BC2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8DA2D7-4A11-4AC2-A844-A24F092B9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793211-433A-4091-ACEE-07552737C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4E5386-2719-454F-B996-018D114CE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14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CD2B7-1145-4209-8AF7-EE8C42032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0D72C1-7D85-4725-B14F-1241CA8CE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9512A6-90D4-4125-BE50-569778F6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4E9B0F-B687-42E8-A3CE-B780E298A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3F8B84-CD2C-427C-A62B-149A64265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13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750F29-575D-48D3-A4CE-073EAC7A2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868E0E-B94A-48D9-8BD9-DA5E71C42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0FEBD7-E51F-4269-8085-A044BAF79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54E0D2-6083-4F38-953A-E06F13632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7B6B20-C842-4CB4-BF3B-395DC213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12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C90BC9-ED22-4A11-A38F-8E701D70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1CCCD8-FBA5-4772-BE09-68D69EDB4C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55AB2BB-2E09-4242-A1C3-223E48827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0008DD-7C2B-4FDC-A352-5ED57FE1F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C9CE7B-7094-4C32-91FC-0BA4DE06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1A0D9A-FEAF-46BD-A25D-DB233F9B3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83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52179-1C76-4792-AFA6-A915C4968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22C30E-0873-499B-BDEB-885C8F909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4CA2B6-10AB-4A84-A62F-093222F6E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7CAE91B-A3A6-4AA5-B2EE-28BDEAB06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CB8F23A-5061-4173-8F8D-9424DD7FD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9988959-4B5C-4C48-B890-215E1DA5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745943-24BF-469A-8AAD-85D5AC95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2B3B074-38A5-4E1C-B551-00C620C9B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2DB94-591E-4A72-961B-898803547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760BD76-6DB1-4AE6-BC16-AB0F3C945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984511-B94E-42EC-AF5A-55F6E4869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7EA997-A91C-42B9-9398-B30A096EE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93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51A88-1EB0-4F31-B666-1675E815C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A519DF-403C-49DF-AF61-63ADF74AE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37CB1C-5437-4048-9A2A-DCDB5B48B3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A0284-F521-4B4F-9374-6169146ABA76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368215-12AE-4A7A-B0A1-B520D2C78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9C61B-3FA6-4A6E-AEFD-199D8E3D8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A8395-1CBC-4BC2-BDE1-9DEB6E127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29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163E9-8303-4CFF-B724-5F007A273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95ED79-28B3-4FBB-AC5E-F6548470E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073559-EB04-43F1-A48D-6178ADC58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2B8C-F781-49BC-A399-DD01CE29A9BB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4F3880-F139-4DA8-9CBB-76333A394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CCFE97-48DF-41AB-A9D3-DCCC6168F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52DE4-103B-46AB-85A6-8D9434E05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75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7" Type="http://schemas.openxmlformats.org/officeDocument/2006/relationships/image" Target="../media/image7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9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3.sv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9.sv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6.svg"/><Relationship Id="rId7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svg"/><Relationship Id="rId18" Type="http://schemas.openxmlformats.org/officeDocument/2006/relationships/hyperlink" Target="https://vc.ru/marketing/121726-zachem-lyudi-analiziruyut-rynok" TargetMode="External"/><Relationship Id="rId3" Type="http://schemas.openxmlformats.org/officeDocument/2006/relationships/image" Target="../media/image3.svg"/><Relationship Id="rId7" Type="http://schemas.openxmlformats.org/officeDocument/2006/relationships/image" Target="../media/image18.svg"/><Relationship Id="rId12" Type="http://schemas.openxmlformats.org/officeDocument/2006/relationships/image" Target="../media/image25.png"/><Relationship Id="rId17" Type="http://schemas.openxmlformats.org/officeDocument/2006/relationships/image" Target="../media/image7.sv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4.svg"/><Relationship Id="rId5" Type="http://schemas.openxmlformats.org/officeDocument/2006/relationships/image" Target="../media/image20.svg"/><Relationship Id="rId15" Type="http://schemas.openxmlformats.org/officeDocument/2006/relationships/image" Target="../media/image28.svg"/><Relationship Id="rId10" Type="http://schemas.openxmlformats.org/officeDocument/2006/relationships/image" Target="../media/image23.png"/><Relationship Id="rId19" Type="http://schemas.openxmlformats.org/officeDocument/2006/relationships/hyperlink" Target="https://miro.com/app/board/o9J_kpVVSzc=/" TargetMode="External"/><Relationship Id="rId4" Type="http://schemas.openxmlformats.org/officeDocument/2006/relationships/image" Target="../media/image19.png"/><Relationship Id="rId9" Type="http://schemas.openxmlformats.org/officeDocument/2006/relationships/image" Target="../media/image22.svg"/><Relationship Id="rId1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4.svg"/><Relationship Id="rId7" Type="http://schemas.openxmlformats.org/officeDocument/2006/relationships/hyperlink" Target="https://habr.com/ru/post/496580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mitad.pro/ru/blog/monetizatsiya-startapa" TargetMode="External"/><Relationship Id="rId5" Type="http://schemas.openxmlformats.org/officeDocument/2006/relationships/hyperlink" Target="https://vc.ru/u/1216934-treningovyy-centr-galiny/514771-monetizaciya-biznesa-kak-nayti-svoyu-model" TargetMode="External"/><Relationship Id="rId4" Type="http://schemas.openxmlformats.org/officeDocument/2006/relationships/hyperlink" Target="https://sense23.com/academy/module/modeli-monetizaczii-i-chem-oni-otlichayutsya-v-b2b-i-b2c/#:~:text=%D0%9C%D0%BE%D0%B4%D0%B5%D0%BB%D1%8C%20%D0%BC%D0%BE%D0%BD%D0%B5%D1%82%D0%B8%D0%B7%D0%B0%D1%86%D0%B8%D0%B8%20%E2%80%94%20%D1%8D%D1%82%D0%BE%20%D0%BC%D0%B5%D1%82%D0%BE%D0%B4%2C%20%D1%81,%D1%80%D0%B5%D1%88%D0%B5%D0%BD%D0%B8%D1%8F%20%D0%B8%20%D1%86%D0%B5%D0%BD%D0%BD%D0%BE%D1%81%D1%82%D0%BD%D0%BE%D0%B5%20%D0%BF%D1%80%D0%B5%D0%B4%D0%BB%D0%BE%D0%B6%D0%B5%D0%BD%D0%B8%D0%B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9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14.sv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svg"/><Relationship Id="rId4" Type="http://schemas.openxmlformats.org/officeDocument/2006/relationships/image" Target="../media/image1.pn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>
            <a:extLst>
              <a:ext uri="{FF2B5EF4-FFF2-40B4-BE49-F238E27FC236}">
                <a16:creationId xmlns:a16="http://schemas.microsoft.com/office/drawing/2014/main" id="{322E8BC4-9496-4EF8-BD31-C234D86C88FA}"/>
              </a:ext>
            </a:extLst>
          </p:cNvPr>
          <p:cNvSpPr/>
          <p:nvPr/>
        </p:nvSpPr>
        <p:spPr>
          <a:xfrm>
            <a:off x="3253997" y="5679907"/>
            <a:ext cx="368299" cy="368299"/>
          </a:xfrm>
          <a:prstGeom prst="ellipse">
            <a:avLst/>
          </a:prstGeom>
          <a:solidFill>
            <a:schemeClr val="bg1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직사각형 35">
            <a:extLst>
              <a:ext uri="{FF2B5EF4-FFF2-40B4-BE49-F238E27FC236}">
                <a16:creationId xmlns:a16="http://schemas.microsoft.com/office/drawing/2014/main" id="{324EEBB5-49D8-44D0-8623-DFEE39DC7B17}"/>
              </a:ext>
            </a:extLst>
          </p:cNvPr>
          <p:cNvSpPr/>
          <p:nvPr/>
        </p:nvSpPr>
        <p:spPr>
          <a:xfrm flipV="1">
            <a:off x="10855354" y="5679906"/>
            <a:ext cx="1336646" cy="117809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직각 삼각형 36">
            <a:extLst>
              <a:ext uri="{FF2B5EF4-FFF2-40B4-BE49-F238E27FC236}">
                <a16:creationId xmlns:a16="http://schemas.microsoft.com/office/drawing/2014/main" id="{C8F753C4-2FE5-46E9-BFE3-06FFAAB7CA8F}"/>
              </a:ext>
            </a:extLst>
          </p:cNvPr>
          <p:cNvSpPr/>
          <p:nvPr/>
        </p:nvSpPr>
        <p:spPr>
          <a:xfrm flipV="1">
            <a:off x="10855354" y="4701540"/>
            <a:ext cx="1336646" cy="1661509"/>
          </a:xfrm>
          <a:prstGeom prst="rtTriangle">
            <a:avLst/>
          </a:prstGeom>
          <a:solidFill>
            <a:srgbClr val="E84E0E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F2770D6-9A29-4F15-85E4-6FBFD4A4E307}"/>
              </a:ext>
            </a:extLst>
          </p:cNvPr>
          <p:cNvSpPr txBox="1"/>
          <p:nvPr/>
        </p:nvSpPr>
        <p:spPr>
          <a:xfrm>
            <a:off x="1621546" y="4373940"/>
            <a:ext cx="4870110" cy="1569660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sz="48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НАЗВАНИЕ</a:t>
            </a:r>
          </a:p>
          <a:p>
            <a:r>
              <a:rPr lang="ru-RU" sz="48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ПРОЕКТА</a:t>
            </a:r>
            <a:endParaRPr lang="ko-KR" altLang="en-US" sz="4800" dirty="0">
              <a:ln w="25400">
                <a:noFill/>
              </a:ln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sp>
        <p:nvSpPr>
          <p:cNvPr id="38" name="직사각형 35">
            <a:extLst>
              <a:ext uri="{FF2B5EF4-FFF2-40B4-BE49-F238E27FC236}">
                <a16:creationId xmlns:a16="http://schemas.microsoft.com/office/drawing/2014/main" id="{F6EF81A6-88CD-4DAB-87C4-29F0CA93AE34}"/>
              </a:ext>
            </a:extLst>
          </p:cNvPr>
          <p:cNvSpPr/>
          <p:nvPr/>
        </p:nvSpPr>
        <p:spPr>
          <a:xfrm flipV="1">
            <a:off x="0" y="0"/>
            <a:ext cx="914400" cy="914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타원 7">
            <a:extLst>
              <a:ext uri="{FF2B5EF4-FFF2-40B4-BE49-F238E27FC236}">
                <a16:creationId xmlns:a16="http://schemas.microsoft.com/office/drawing/2014/main" id="{BD2896EB-DAB5-45D4-91BB-E742608880D7}"/>
              </a:ext>
            </a:extLst>
          </p:cNvPr>
          <p:cNvSpPr/>
          <p:nvPr/>
        </p:nvSpPr>
        <p:spPr>
          <a:xfrm>
            <a:off x="10929593" y="1232535"/>
            <a:ext cx="368299" cy="368299"/>
          </a:xfrm>
          <a:prstGeom prst="ellipse">
            <a:avLst/>
          </a:prstGeom>
          <a:solidFill>
            <a:srgbClr val="E84E0E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5" name="그룹 12">
            <a:extLst>
              <a:ext uri="{FF2B5EF4-FFF2-40B4-BE49-F238E27FC236}">
                <a16:creationId xmlns:a16="http://schemas.microsoft.com/office/drawing/2014/main" id="{8483B8F5-47DA-4EB4-AB8D-1F0187E2E652}"/>
              </a:ext>
            </a:extLst>
          </p:cNvPr>
          <p:cNvGrpSpPr/>
          <p:nvPr/>
        </p:nvGrpSpPr>
        <p:grpSpPr>
          <a:xfrm>
            <a:off x="8709660" y="1324611"/>
            <a:ext cx="1778000" cy="184149"/>
            <a:chOff x="457200" y="6178549"/>
            <a:chExt cx="3479288" cy="368299"/>
          </a:xfrm>
          <a:solidFill>
            <a:schemeClr val="bg1">
              <a:lumMod val="65000"/>
            </a:schemeClr>
          </a:solidFill>
        </p:grpSpPr>
        <p:sp>
          <p:nvSpPr>
            <p:cNvPr id="36" name="직사각형 14">
              <a:extLst>
                <a:ext uri="{FF2B5EF4-FFF2-40B4-BE49-F238E27FC236}">
                  <a16:creationId xmlns:a16="http://schemas.microsoft.com/office/drawing/2014/main" id="{ED2F9466-48F5-4EA1-A669-B68652D437A8}"/>
                </a:ext>
              </a:extLst>
            </p:cNvPr>
            <p:cNvSpPr/>
            <p:nvPr userDrawn="1"/>
          </p:nvSpPr>
          <p:spPr>
            <a:xfrm>
              <a:off x="457200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7" name="직사각형 15">
              <a:extLst>
                <a:ext uri="{FF2B5EF4-FFF2-40B4-BE49-F238E27FC236}">
                  <a16:creationId xmlns:a16="http://schemas.microsoft.com/office/drawing/2014/main" id="{5FB78B52-85B4-4DC3-97C8-607A7418789B}"/>
                </a:ext>
              </a:extLst>
            </p:cNvPr>
            <p:cNvSpPr/>
            <p:nvPr userDrawn="1"/>
          </p:nvSpPr>
          <p:spPr>
            <a:xfrm>
              <a:off x="643643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9" name="직사각형 16">
              <a:extLst>
                <a:ext uri="{FF2B5EF4-FFF2-40B4-BE49-F238E27FC236}">
                  <a16:creationId xmlns:a16="http://schemas.microsoft.com/office/drawing/2014/main" id="{7B8F23FB-2414-43C3-BEE3-9BB3A9651032}"/>
                </a:ext>
              </a:extLst>
            </p:cNvPr>
            <p:cNvSpPr/>
            <p:nvPr userDrawn="1"/>
          </p:nvSpPr>
          <p:spPr>
            <a:xfrm>
              <a:off x="830086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직사각형 17">
              <a:extLst>
                <a:ext uri="{FF2B5EF4-FFF2-40B4-BE49-F238E27FC236}">
                  <a16:creationId xmlns:a16="http://schemas.microsoft.com/office/drawing/2014/main" id="{0345DC86-DDF9-4860-A6D5-396F567F958E}"/>
                </a:ext>
              </a:extLst>
            </p:cNvPr>
            <p:cNvSpPr/>
            <p:nvPr userDrawn="1"/>
          </p:nvSpPr>
          <p:spPr>
            <a:xfrm>
              <a:off x="1016529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1" name="직사각형 18">
              <a:extLst>
                <a:ext uri="{FF2B5EF4-FFF2-40B4-BE49-F238E27FC236}">
                  <a16:creationId xmlns:a16="http://schemas.microsoft.com/office/drawing/2014/main" id="{D4C9EEA7-BF75-4445-9236-AE38E34945DD}"/>
                </a:ext>
              </a:extLst>
            </p:cNvPr>
            <p:cNvSpPr/>
            <p:nvPr userDrawn="1"/>
          </p:nvSpPr>
          <p:spPr>
            <a:xfrm>
              <a:off x="1202972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2" name="직사각형 19">
              <a:extLst>
                <a:ext uri="{FF2B5EF4-FFF2-40B4-BE49-F238E27FC236}">
                  <a16:creationId xmlns:a16="http://schemas.microsoft.com/office/drawing/2014/main" id="{7D4AC519-7E4C-43F2-8B64-E8F41619DF22}"/>
                </a:ext>
              </a:extLst>
            </p:cNvPr>
            <p:cNvSpPr/>
            <p:nvPr userDrawn="1"/>
          </p:nvSpPr>
          <p:spPr>
            <a:xfrm>
              <a:off x="1389415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3" name="직사각형 20">
              <a:extLst>
                <a:ext uri="{FF2B5EF4-FFF2-40B4-BE49-F238E27FC236}">
                  <a16:creationId xmlns:a16="http://schemas.microsoft.com/office/drawing/2014/main" id="{8C43CD08-3BD9-4383-9693-55EC65CD178A}"/>
                </a:ext>
              </a:extLst>
            </p:cNvPr>
            <p:cNvSpPr/>
            <p:nvPr userDrawn="1"/>
          </p:nvSpPr>
          <p:spPr>
            <a:xfrm>
              <a:off x="1575858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4" name="직사각형 21">
              <a:extLst>
                <a:ext uri="{FF2B5EF4-FFF2-40B4-BE49-F238E27FC236}">
                  <a16:creationId xmlns:a16="http://schemas.microsoft.com/office/drawing/2014/main" id="{09BC5649-72C6-48A5-A6B2-4AE9E988A5A5}"/>
                </a:ext>
              </a:extLst>
            </p:cNvPr>
            <p:cNvSpPr/>
            <p:nvPr userDrawn="1"/>
          </p:nvSpPr>
          <p:spPr>
            <a:xfrm>
              <a:off x="1762301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5" name="직사각형 22">
              <a:extLst>
                <a:ext uri="{FF2B5EF4-FFF2-40B4-BE49-F238E27FC236}">
                  <a16:creationId xmlns:a16="http://schemas.microsoft.com/office/drawing/2014/main" id="{EC4346D9-ABD3-45C8-B410-BA2DCAA9F318}"/>
                </a:ext>
              </a:extLst>
            </p:cNvPr>
            <p:cNvSpPr/>
            <p:nvPr userDrawn="1"/>
          </p:nvSpPr>
          <p:spPr>
            <a:xfrm>
              <a:off x="1948744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6" name="직사각형 25">
              <a:extLst>
                <a:ext uri="{FF2B5EF4-FFF2-40B4-BE49-F238E27FC236}">
                  <a16:creationId xmlns:a16="http://schemas.microsoft.com/office/drawing/2014/main" id="{6B7DAFE1-381D-4374-BA60-C11AC84721E9}"/>
                </a:ext>
              </a:extLst>
            </p:cNvPr>
            <p:cNvSpPr/>
            <p:nvPr userDrawn="1"/>
          </p:nvSpPr>
          <p:spPr>
            <a:xfrm>
              <a:off x="2135187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7" name="직사각형 26">
              <a:extLst>
                <a:ext uri="{FF2B5EF4-FFF2-40B4-BE49-F238E27FC236}">
                  <a16:creationId xmlns:a16="http://schemas.microsoft.com/office/drawing/2014/main" id="{F8B75156-5078-4AF4-979B-22D4255905A1}"/>
                </a:ext>
              </a:extLst>
            </p:cNvPr>
            <p:cNvSpPr/>
            <p:nvPr userDrawn="1"/>
          </p:nvSpPr>
          <p:spPr>
            <a:xfrm>
              <a:off x="2344931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8" name="직사각형 27">
              <a:extLst>
                <a:ext uri="{FF2B5EF4-FFF2-40B4-BE49-F238E27FC236}">
                  <a16:creationId xmlns:a16="http://schemas.microsoft.com/office/drawing/2014/main" id="{DBBAC064-C9B1-4BC9-9C79-EB72395030F2}"/>
                </a:ext>
              </a:extLst>
            </p:cNvPr>
            <p:cNvSpPr/>
            <p:nvPr userDrawn="1"/>
          </p:nvSpPr>
          <p:spPr>
            <a:xfrm>
              <a:off x="2531374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9" name="직사각형 28">
              <a:extLst>
                <a:ext uri="{FF2B5EF4-FFF2-40B4-BE49-F238E27FC236}">
                  <a16:creationId xmlns:a16="http://schemas.microsoft.com/office/drawing/2014/main" id="{FF36CE99-474E-412F-A4EC-68C6EFE56A8F}"/>
                </a:ext>
              </a:extLst>
            </p:cNvPr>
            <p:cNvSpPr/>
            <p:nvPr userDrawn="1"/>
          </p:nvSpPr>
          <p:spPr>
            <a:xfrm>
              <a:off x="2717817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0" name="직사각형 29">
              <a:extLst>
                <a:ext uri="{FF2B5EF4-FFF2-40B4-BE49-F238E27FC236}">
                  <a16:creationId xmlns:a16="http://schemas.microsoft.com/office/drawing/2014/main" id="{788692A5-7E79-43A3-BE3B-617E40A899FC}"/>
                </a:ext>
              </a:extLst>
            </p:cNvPr>
            <p:cNvSpPr/>
            <p:nvPr userDrawn="1"/>
          </p:nvSpPr>
          <p:spPr>
            <a:xfrm>
              <a:off x="2904260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1" name="직사각형 30">
              <a:extLst>
                <a:ext uri="{FF2B5EF4-FFF2-40B4-BE49-F238E27FC236}">
                  <a16:creationId xmlns:a16="http://schemas.microsoft.com/office/drawing/2014/main" id="{8D57A9F3-32F1-4900-878D-E9918D2ED1EE}"/>
                </a:ext>
              </a:extLst>
            </p:cNvPr>
            <p:cNvSpPr/>
            <p:nvPr userDrawn="1"/>
          </p:nvSpPr>
          <p:spPr>
            <a:xfrm>
              <a:off x="3090703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2" name="직사각형 31">
              <a:extLst>
                <a:ext uri="{FF2B5EF4-FFF2-40B4-BE49-F238E27FC236}">
                  <a16:creationId xmlns:a16="http://schemas.microsoft.com/office/drawing/2014/main" id="{882472AD-18D5-41B5-9C13-7D25E6F6DAE9}"/>
                </a:ext>
              </a:extLst>
            </p:cNvPr>
            <p:cNvSpPr/>
            <p:nvPr userDrawn="1"/>
          </p:nvSpPr>
          <p:spPr>
            <a:xfrm>
              <a:off x="3277146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3" name="직사각형 32">
              <a:extLst>
                <a:ext uri="{FF2B5EF4-FFF2-40B4-BE49-F238E27FC236}">
                  <a16:creationId xmlns:a16="http://schemas.microsoft.com/office/drawing/2014/main" id="{32BD3F21-B4E6-4F5E-AD34-73D75B92E040}"/>
                </a:ext>
              </a:extLst>
            </p:cNvPr>
            <p:cNvSpPr/>
            <p:nvPr userDrawn="1"/>
          </p:nvSpPr>
          <p:spPr>
            <a:xfrm>
              <a:off x="3463589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4" name="직사각형 33">
              <a:extLst>
                <a:ext uri="{FF2B5EF4-FFF2-40B4-BE49-F238E27FC236}">
                  <a16:creationId xmlns:a16="http://schemas.microsoft.com/office/drawing/2014/main" id="{7FF8B6C0-E11C-4C30-9D45-FCB8F849A649}"/>
                </a:ext>
              </a:extLst>
            </p:cNvPr>
            <p:cNvSpPr/>
            <p:nvPr userDrawn="1"/>
          </p:nvSpPr>
          <p:spPr>
            <a:xfrm>
              <a:off x="3650032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5" name="직사각형 34">
              <a:extLst>
                <a:ext uri="{FF2B5EF4-FFF2-40B4-BE49-F238E27FC236}">
                  <a16:creationId xmlns:a16="http://schemas.microsoft.com/office/drawing/2014/main" id="{0B9E423D-C626-45A1-B651-54AD5075270E}"/>
                </a:ext>
              </a:extLst>
            </p:cNvPr>
            <p:cNvSpPr/>
            <p:nvPr userDrawn="1"/>
          </p:nvSpPr>
          <p:spPr>
            <a:xfrm>
              <a:off x="3836475" y="6178549"/>
              <a:ext cx="100013" cy="368299"/>
            </a:xfrm>
            <a:prstGeom prst="rect">
              <a:avLst/>
            </a:prstGeom>
            <a:grpFill/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6214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4D7F3BC-112B-43D8-9BF4-E3E0182F8C90}"/>
              </a:ext>
            </a:extLst>
          </p:cNvPr>
          <p:cNvSpPr txBox="1"/>
          <p:nvPr/>
        </p:nvSpPr>
        <p:spPr>
          <a:xfrm>
            <a:off x="1824006" y="866124"/>
            <a:ext cx="3109191" cy="646331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altLang="ko-KR" sz="3600" dirty="0">
                <a:ln w="25400">
                  <a:noFill/>
                </a:ln>
                <a:latin typeface="Montserrat" panose="00000500000000000000" pitchFamily="2" charset="-52"/>
                <a:cs typeface="Arial" panose="020B0604020202020204" pitchFamily="34" charset="0"/>
              </a:rPr>
              <a:t>Команда</a:t>
            </a:r>
            <a:endParaRPr lang="ko-KR" altLang="en-US" sz="3600" dirty="0">
              <a:ln w="25400">
                <a:noFill/>
              </a:ln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401309-AECD-4A6E-A79E-4B998DC3E388}"/>
              </a:ext>
            </a:extLst>
          </p:cNvPr>
          <p:cNvSpPr txBox="1"/>
          <p:nvPr/>
        </p:nvSpPr>
        <p:spPr>
          <a:xfrm>
            <a:off x="1890925" y="2153375"/>
            <a:ext cx="571524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i="0" u="none" strike="noStrike" dirty="0">
                <a:effectLst/>
                <a:latin typeface="Montserrat" panose="00000500000000000000" pitchFamily="2" charset="-52"/>
              </a:rPr>
              <a:t>Ключевые члены команды (CEO, CTO и CMO)</a:t>
            </a:r>
          </a:p>
          <a:p>
            <a:endParaRPr lang="ru-RU" sz="1600" i="0" u="none" strike="noStrike" dirty="0">
              <a:effectLst/>
              <a:latin typeface="Montserrat" panose="00000500000000000000" pitchFamily="2" charset="-52"/>
            </a:endParaRPr>
          </a:p>
          <a:p>
            <a:r>
              <a:rPr lang="ru-RU" sz="1600" b="1" i="0" u="none" strike="noStrike" dirty="0">
                <a:effectLst/>
                <a:latin typeface="Montserrat" panose="00000500000000000000" pitchFamily="2" charset="-52"/>
              </a:rPr>
              <a:t>имя + фото </a:t>
            </a:r>
          </a:p>
          <a:p>
            <a:r>
              <a:rPr lang="ru-RU" sz="1600" b="1" i="0" u="none" strike="noStrike" dirty="0">
                <a:effectLst/>
                <a:latin typeface="Montserrat" panose="00000500000000000000" pitchFamily="2" charset="-52"/>
              </a:rPr>
              <a:t>роль в команде </a:t>
            </a:r>
          </a:p>
          <a:p>
            <a:r>
              <a:rPr lang="ru-RU" sz="1600" b="1" i="0" u="none" strike="noStrike" dirty="0">
                <a:effectLst/>
                <a:latin typeface="Montserrat" panose="00000500000000000000" pitchFamily="2" charset="-52"/>
              </a:rPr>
              <a:t>подтверждение опыта (предыдущие проекты / компании)</a:t>
            </a:r>
          </a:p>
          <a:p>
            <a:endParaRPr lang="ru-RU" sz="1600" b="1" dirty="0">
              <a:latin typeface="Montserrat" panose="00000500000000000000" pitchFamily="2" charset="-52"/>
            </a:endParaRPr>
          </a:p>
          <a:p>
            <a:r>
              <a:rPr lang="ru-RU" sz="1600" i="0" u="none" strike="noStrike" dirty="0">
                <a:effectLst/>
                <a:latin typeface="Montserrat" panose="00000500000000000000" pitchFamily="2" charset="-52"/>
              </a:rPr>
              <a:t>Для усиления команды вы можете указать менторов или консультантов, которые участвуют в развитии проектов.</a:t>
            </a:r>
          </a:p>
          <a:p>
            <a:endParaRPr lang="ru-RU" sz="1600" i="0" u="none" strike="noStrike" dirty="0">
              <a:effectLst/>
              <a:latin typeface="Montserrat" panose="00000500000000000000" pitchFamily="2" charset="-5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C15338-FF45-481F-AD61-E57443735578}"/>
              </a:ext>
            </a:extLst>
          </p:cNvPr>
          <p:cNvSpPr txBox="1"/>
          <p:nvPr/>
        </p:nvSpPr>
        <p:spPr>
          <a:xfrm>
            <a:off x="958356" y="5504483"/>
            <a:ext cx="87240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200" b="1" i="1" u="none" strike="noStrike" dirty="0">
                <a:effectLst/>
                <a:latin typeface="Montserrat" panose="00000500000000000000" pitchFamily="2" charset="-52"/>
              </a:rPr>
              <a:t>Комментарий:</a:t>
            </a:r>
            <a:r>
              <a:rPr lang="ru-RU" sz="1200" i="1" u="none" strike="noStrike" dirty="0">
                <a:effectLst/>
                <a:latin typeface="Montserrat" panose="00000500000000000000" pitchFamily="2" charset="-52"/>
              </a:rPr>
              <a:t> Комментарий: цель данного слайда показать, что у проекта сильная команда и </a:t>
            </a:r>
            <a:r>
              <a:rPr lang="ru-RU" sz="1200" i="1" dirty="0">
                <a:latin typeface="Montserrat" panose="00000500000000000000" pitchFamily="2" charset="-52"/>
              </a:rPr>
              <a:t>закрыты в</a:t>
            </a:r>
            <a:r>
              <a:rPr lang="en-US" sz="1200" i="1" dirty="0"/>
              <a:t>c</a:t>
            </a:r>
            <a:r>
              <a:rPr lang="ru-RU" sz="1200" i="1" dirty="0">
                <a:latin typeface="Montserrat" panose="00000500000000000000" pitchFamily="2" charset="-52"/>
              </a:rPr>
              <a:t>е основные </a:t>
            </a:r>
            <a:r>
              <a:rPr lang="ru-RU" sz="1200" i="1" u="none" strike="noStrike" dirty="0">
                <a:effectLst/>
                <a:latin typeface="Montserrat" panose="00000500000000000000" pitchFamily="2" charset="-52"/>
              </a:rPr>
              <a:t>компетенции.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200" i="1" u="none" strike="noStrike" dirty="0">
                <a:effectLst/>
                <a:latin typeface="Montserrat" panose="00000500000000000000" pitchFamily="2" charset="-52"/>
              </a:rPr>
              <a:t>Не рекомендуем писать все регалии и заслуги, нужно показать компетентность соответственно занимаемой позиции и сфере деятельности в проекте.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D55CDEBB-20B8-4420-A547-F410D7E0F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15BAF18B-C9DF-4705-B8D8-5B287EEBB20C}"/>
              </a:ext>
            </a:extLst>
          </p:cNvPr>
          <p:cNvSpPr/>
          <p:nvPr/>
        </p:nvSpPr>
        <p:spPr>
          <a:xfrm>
            <a:off x="1764364" y="2756540"/>
            <a:ext cx="119766" cy="119766"/>
          </a:xfrm>
          <a:prstGeom prst="ellipse">
            <a:avLst/>
          </a:prstGeom>
          <a:solidFill>
            <a:srgbClr val="E84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AC2183B8-CCB4-4DA2-9E34-7892C2F5518B}"/>
              </a:ext>
            </a:extLst>
          </p:cNvPr>
          <p:cNvSpPr/>
          <p:nvPr/>
        </p:nvSpPr>
        <p:spPr>
          <a:xfrm>
            <a:off x="1764364" y="3007045"/>
            <a:ext cx="119766" cy="119766"/>
          </a:xfrm>
          <a:prstGeom prst="ellipse">
            <a:avLst/>
          </a:prstGeom>
          <a:solidFill>
            <a:srgbClr val="E84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01B9A5BB-2626-4498-B19E-03100715B74E}"/>
              </a:ext>
            </a:extLst>
          </p:cNvPr>
          <p:cNvSpPr/>
          <p:nvPr/>
        </p:nvSpPr>
        <p:spPr>
          <a:xfrm>
            <a:off x="1764364" y="3251152"/>
            <a:ext cx="119766" cy="119766"/>
          </a:xfrm>
          <a:prstGeom prst="ellipse">
            <a:avLst/>
          </a:prstGeom>
          <a:solidFill>
            <a:srgbClr val="E84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6D639711-987E-4C34-8741-8AD76A0898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5631" y="5382525"/>
            <a:ext cx="277000" cy="1068428"/>
          </a:xfrm>
          <a:prstGeom prst="rect">
            <a:avLst/>
          </a:prstGeom>
        </p:spPr>
      </p:pic>
      <p:pic>
        <p:nvPicPr>
          <p:cNvPr id="17" name="Изображение 8">
            <a:extLst>
              <a:ext uri="{FF2B5EF4-FFF2-40B4-BE49-F238E27FC236}">
                <a16:creationId xmlns:a16="http://schemas.microsoft.com/office/drawing/2014/main" id="{746E529A-CF04-4AC3-9DA2-FEA5126C87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384" y="758988"/>
            <a:ext cx="2471016" cy="4630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DC18B4F-8AA5-4CCF-BDDF-77B396DE0DB9}"/>
              </a:ext>
            </a:extLst>
          </p:cNvPr>
          <p:cNvSpPr txBox="1"/>
          <p:nvPr/>
        </p:nvSpPr>
        <p:spPr>
          <a:xfrm rot="16200000">
            <a:off x="10562785" y="4517535"/>
            <a:ext cx="257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730" baseline="0" dirty="0"/>
              <a:t>STARTUP LYNCH</a:t>
            </a:r>
            <a:endParaRPr lang="ru-RU" sz="1200" spc="730" baseline="0" dirty="0"/>
          </a:p>
        </p:txBody>
      </p:sp>
    </p:spTree>
    <p:extLst>
      <p:ext uri="{BB962C8B-B14F-4D97-AF65-F5344CB8AC3E}">
        <p14:creationId xmlns:p14="http://schemas.microsoft.com/office/powerpoint/2010/main" val="24514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E0B2B13-3627-428D-A77D-C81F1E46A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3643" y="3057773"/>
            <a:ext cx="4556317" cy="3158261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2036A03E-1A64-4D4E-82DE-331FD8AF1668}"/>
              </a:ext>
            </a:extLst>
          </p:cNvPr>
          <p:cNvSpPr/>
          <p:nvPr/>
        </p:nvSpPr>
        <p:spPr>
          <a:xfrm>
            <a:off x="0" y="0"/>
            <a:ext cx="12192000" cy="1969058"/>
          </a:xfrm>
          <a:prstGeom prst="rect">
            <a:avLst/>
          </a:prstGeom>
          <a:solidFill>
            <a:srgbClr val="E84E0E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5" name="직사각형 7">
            <a:extLst>
              <a:ext uri="{FF2B5EF4-FFF2-40B4-BE49-F238E27FC236}">
                <a16:creationId xmlns:a16="http://schemas.microsoft.com/office/drawing/2014/main" id="{3876760A-5259-4ADF-9586-78D78EEB1FAC}"/>
              </a:ext>
            </a:extLst>
          </p:cNvPr>
          <p:cNvSpPr/>
          <p:nvPr/>
        </p:nvSpPr>
        <p:spPr>
          <a:xfrm>
            <a:off x="0" y="5873471"/>
            <a:ext cx="984530" cy="984531"/>
          </a:xfrm>
          <a:prstGeom prst="rect">
            <a:avLst/>
          </a:prstGeom>
          <a:solidFill>
            <a:srgbClr val="D0CECE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직각 삼각형 8">
            <a:extLst>
              <a:ext uri="{FF2B5EF4-FFF2-40B4-BE49-F238E27FC236}">
                <a16:creationId xmlns:a16="http://schemas.microsoft.com/office/drawing/2014/main" id="{BAB5285E-89C9-4A85-AE33-B9E45183C094}"/>
              </a:ext>
            </a:extLst>
          </p:cNvPr>
          <p:cNvSpPr/>
          <p:nvPr/>
        </p:nvSpPr>
        <p:spPr>
          <a:xfrm>
            <a:off x="0" y="4888943"/>
            <a:ext cx="984530" cy="98453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47E6CE-FEEF-4D6A-B082-9DB0BE58E77B}"/>
              </a:ext>
            </a:extLst>
          </p:cNvPr>
          <p:cNvSpPr txBox="1"/>
          <p:nvPr/>
        </p:nvSpPr>
        <p:spPr>
          <a:xfrm>
            <a:off x="1729992" y="913966"/>
            <a:ext cx="1498984" cy="707886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en-US" sz="4000" i="0" u="none" strike="noStrike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CTA</a:t>
            </a:r>
            <a:endParaRPr lang="ko-KR" altLang="en-US" sz="4000" dirty="0">
              <a:ln w="25400">
                <a:noFill/>
              </a:ln>
              <a:solidFill>
                <a:schemeClr val="bg1"/>
              </a:solidFill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2A1A89F-D64C-40A8-9ED8-F1965D80C3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77375" y="492265"/>
            <a:ext cx="2232025" cy="415618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977BAAF5-374E-4761-BC24-00C55D4749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sp>
        <p:nvSpPr>
          <p:cNvPr id="36" name="직각 삼각형 8">
            <a:extLst>
              <a:ext uri="{FF2B5EF4-FFF2-40B4-BE49-F238E27FC236}">
                <a16:creationId xmlns:a16="http://schemas.microsoft.com/office/drawing/2014/main" id="{87374265-44D7-4E3B-BFC2-605154DFD79C}"/>
              </a:ext>
            </a:extLst>
          </p:cNvPr>
          <p:cNvSpPr/>
          <p:nvPr/>
        </p:nvSpPr>
        <p:spPr>
          <a:xfrm rot="10800000">
            <a:off x="11207470" y="1953526"/>
            <a:ext cx="984530" cy="98453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3595004-F5AC-44B7-86D6-2B8D061680F3}"/>
              </a:ext>
            </a:extLst>
          </p:cNvPr>
          <p:cNvSpPr txBox="1"/>
          <p:nvPr/>
        </p:nvSpPr>
        <p:spPr>
          <a:xfrm>
            <a:off x="1729993" y="2218888"/>
            <a:ext cx="86656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Здесь нужно указать: </a:t>
            </a: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чего вы хотите в данный момент</a:t>
            </a:r>
            <a:r>
              <a:rPr lang="ru-RU" sz="20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 для своего проекта?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477EEB-C11E-44E6-BA54-8D0FEAA8A892}"/>
              </a:ext>
            </a:extLst>
          </p:cNvPr>
          <p:cNvSpPr txBox="1"/>
          <p:nvPr/>
        </p:nvSpPr>
        <p:spPr>
          <a:xfrm>
            <a:off x="7124990" y="3788846"/>
            <a:ext cx="327063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0" i="1" u="none" strike="noStrike" dirty="0">
                <a:solidFill>
                  <a:srgbClr val="E84E0E"/>
                </a:solidFill>
                <a:effectLst/>
                <a:latin typeface="Montserrat" panose="00000500000000000000" pitchFamily="2" charset="-52"/>
              </a:rPr>
              <a:t>Этот слайд ваш призыв к действию. </a:t>
            </a:r>
            <a:r>
              <a:rPr lang="ru-RU" sz="1400" b="1" i="1" u="none" strike="noStrike" dirty="0">
                <a:solidFill>
                  <a:srgbClr val="E84E0E"/>
                </a:solidFill>
                <a:effectLst/>
                <a:latin typeface="Montserrat" panose="00000500000000000000" pitchFamily="2" charset="-52"/>
              </a:rPr>
              <a:t>Очень конкретно напишите ваш запрос: </a:t>
            </a:r>
            <a:r>
              <a:rPr lang="ru-RU" sz="1400" b="0" i="1" u="none" strike="noStrike" dirty="0">
                <a:solidFill>
                  <a:srgbClr val="E84E0E"/>
                </a:solidFill>
                <a:effectLst/>
                <a:latin typeface="Montserrat" panose="00000500000000000000" pitchFamily="2" charset="-52"/>
              </a:rPr>
              <a:t>инвестиции, поиск компаний для запуска пилотных проектов, вакансия в команду и т.д. </a:t>
            </a:r>
            <a:r>
              <a:rPr lang="ru-RU" sz="1400" b="1" i="1" u="none" strike="noStrike" dirty="0">
                <a:solidFill>
                  <a:srgbClr val="E84E0E"/>
                </a:solidFill>
                <a:effectLst/>
                <a:latin typeface="Montserrat" panose="00000500000000000000" pitchFamily="2" charset="-52"/>
              </a:rPr>
              <a:t>Не забудьте добавить QR -код с вашим контактом.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385D43-6542-4265-9482-5945D5E5960A}"/>
              </a:ext>
            </a:extLst>
          </p:cNvPr>
          <p:cNvSpPr txBox="1"/>
          <p:nvPr/>
        </p:nvSpPr>
        <p:spPr>
          <a:xfrm>
            <a:off x="1705421" y="3671903"/>
            <a:ext cx="460012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Пример: </a:t>
            </a:r>
          </a:p>
          <a:p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Предложение инвестору:</a:t>
            </a:r>
          </a:p>
          <a:p>
            <a:r>
              <a:rPr lang="ru-RU" sz="20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Сумма</a:t>
            </a:r>
          </a:p>
          <a:p>
            <a:r>
              <a:rPr lang="ru-RU" sz="20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Доля (какую долю вы готовы отдать за эту сумму)</a:t>
            </a:r>
          </a:p>
          <a:p>
            <a:r>
              <a:rPr lang="ru-RU" sz="20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Для чего нужны деньги?</a:t>
            </a:r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8106453D-805E-4EC6-85D7-A71B6240F4DB}"/>
              </a:ext>
            </a:extLst>
          </p:cNvPr>
          <p:cNvSpPr/>
          <p:nvPr/>
        </p:nvSpPr>
        <p:spPr>
          <a:xfrm>
            <a:off x="1564409" y="4292955"/>
            <a:ext cx="119766" cy="119766"/>
          </a:xfrm>
          <a:prstGeom prst="ellipse">
            <a:avLst/>
          </a:prstGeom>
          <a:solidFill>
            <a:srgbClr val="E84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E3F838B8-B08F-45B9-98C0-B54035DFE7F2}"/>
              </a:ext>
            </a:extLst>
          </p:cNvPr>
          <p:cNvSpPr/>
          <p:nvPr/>
        </p:nvSpPr>
        <p:spPr>
          <a:xfrm>
            <a:off x="1564409" y="4636904"/>
            <a:ext cx="119766" cy="119766"/>
          </a:xfrm>
          <a:prstGeom prst="ellipse">
            <a:avLst/>
          </a:prstGeom>
          <a:solidFill>
            <a:srgbClr val="E84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D11612BB-4F18-4BEC-94D2-39EA7C96E175}"/>
              </a:ext>
            </a:extLst>
          </p:cNvPr>
          <p:cNvSpPr/>
          <p:nvPr/>
        </p:nvSpPr>
        <p:spPr>
          <a:xfrm>
            <a:off x="1557562" y="5200364"/>
            <a:ext cx="119766" cy="119766"/>
          </a:xfrm>
          <a:prstGeom prst="ellipse">
            <a:avLst/>
          </a:prstGeom>
          <a:solidFill>
            <a:srgbClr val="E84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473199E-9867-4FA7-B362-AB19F2E9E611}"/>
              </a:ext>
            </a:extLst>
          </p:cNvPr>
          <p:cNvSpPr txBox="1"/>
          <p:nvPr/>
        </p:nvSpPr>
        <p:spPr>
          <a:xfrm>
            <a:off x="6569578" y="3911957"/>
            <a:ext cx="4758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600" b="1" i="0" u="none" strike="noStrike" dirty="0">
                <a:solidFill>
                  <a:srgbClr val="E84E0E"/>
                </a:solidFill>
                <a:effectLst/>
                <a:latin typeface="Montserrat" panose="00000500000000000000" pitchFamily="2" charset="-52"/>
              </a:rPr>
              <a:t>!</a:t>
            </a:r>
            <a:endParaRPr lang="ru-RU" sz="9600" i="0" u="none" strike="noStrike" dirty="0">
              <a:solidFill>
                <a:srgbClr val="E84E0E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9C90C4-3F03-437E-9358-7E212BCDE768}"/>
              </a:ext>
            </a:extLst>
          </p:cNvPr>
          <p:cNvSpPr txBox="1"/>
          <p:nvPr/>
        </p:nvSpPr>
        <p:spPr>
          <a:xfrm rot="16200000">
            <a:off x="10562784" y="5097831"/>
            <a:ext cx="257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730" baseline="0" dirty="0"/>
              <a:t>STARTUP LYNCH</a:t>
            </a:r>
            <a:endParaRPr lang="ru-RU" sz="1200" spc="730" baseline="0" dirty="0"/>
          </a:p>
        </p:txBody>
      </p:sp>
    </p:spTree>
    <p:extLst>
      <p:ext uri="{BB962C8B-B14F-4D97-AF65-F5344CB8AC3E}">
        <p14:creationId xmlns:p14="http://schemas.microsoft.com/office/powerpoint/2010/main" val="147229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3">
            <a:extLst>
              <a:ext uri="{FF2B5EF4-FFF2-40B4-BE49-F238E27FC236}">
                <a16:creationId xmlns:a16="http://schemas.microsoft.com/office/drawing/2014/main" id="{3FD8FDBA-4DC7-4303-9578-3B929BC14689}"/>
              </a:ext>
            </a:extLst>
          </p:cNvPr>
          <p:cNvSpPr/>
          <p:nvPr/>
        </p:nvSpPr>
        <p:spPr>
          <a:xfrm>
            <a:off x="0" y="0"/>
            <a:ext cx="12192000" cy="196905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025A820-5E06-4BA1-8D37-B0200D19B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7375" y="492265"/>
            <a:ext cx="2232025" cy="415618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FD5361A9-DCD3-48EF-816E-CAA0D0D39C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8576" y="5285064"/>
            <a:ext cx="9493497" cy="117419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F47E6CE-FEEF-4D6A-B082-9DB0BE58E77B}"/>
              </a:ext>
            </a:extLst>
          </p:cNvPr>
          <p:cNvSpPr txBox="1"/>
          <p:nvPr/>
        </p:nvSpPr>
        <p:spPr>
          <a:xfrm>
            <a:off x="1813257" y="907883"/>
            <a:ext cx="7419601" cy="646331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sz="3600" i="0" u="none" strike="noStrike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Проблема потребителя</a:t>
            </a:r>
            <a:endParaRPr lang="ko-KR" altLang="en-US" sz="3600" dirty="0">
              <a:ln w="25400">
                <a:noFill/>
              </a:ln>
              <a:solidFill>
                <a:schemeClr val="bg1"/>
              </a:solidFill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88E35C-0823-4F0F-9F02-C7DB102AA2C9}"/>
              </a:ext>
            </a:extLst>
          </p:cNvPr>
          <p:cNvSpPr txBox="1"/>
          <p:nvPr/>
        </p:nvSpPr>
        <p:spPr>
          <a:xfrm>
            <a:off x="1419598" y="2410937"/>
            <a:ext cx="988340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Необходимо максимально точно сформулировать проблему/проблемы потребителя вашего продукта. Не рекомендуем указывать больше 2-3 проблем.</a:t>
            </a:r>
            <a:endParaRPr lang="ru-RU" sz="2000" dirty="0">
              <a:latin typeface="Montserrat" panose="00000500000000000000" pitchFamily="2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FE6E11-EDA6-4932-8104-DCA67E5D3C85}"/>
              </a:ext>
            </a:extLst>
          </p:cNvPr>
          <p:cNvSpPr txBox="1"/>
          <p:nvPr/>
        </p:nvSpPr>
        <p:spPr>
          <a:xfrm>
            <a:off x="1419598" y="3784242"/>
            <a:ext cx="74196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Пример</a:t>
            </a:r>
            <a:r>
              <a:rPr lang="ru-RU" sz="1600" b="1" dirty="0">
                <a:solidFill>
                  <a:srgbClr val="000000"/>
                </a:solidFill>
                <a:latin typeface="Montserrat" panose="00000500000000000000" pitchFamily="2" charset="-52"/>
              </a:rPr>
              <a:t>:</a:t>
            </a:r>
            <a:endParaRPr lang="ru-RU" sz="1600" b="0" dirty="0">
              <a:effectLst/>
              <a:latin typeface="Montserrat" panose="00000500000000000000" pitchFamily="2" charset="-5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Кто-то</a:t>
            </a:r>
            <a:r>
              <a:rPr lang="ru-RU" sz="16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 (компания, человек) испытывает проблему с чем-то и он </a:t>
            </a:r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тратит N</a:t>
            </a:r>
            <a:r>
              <a:rPr lang="ru-RU" sz="16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 (денег, времени) на </a:t>
            </a:r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ее решение </a:t>
            </a:r>
            <a:r>
              <a:rPr lang="ru-RU" sz="16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(указать действие или решение).</a:t>
            </a:r>
            <a:endParaRPr lang="ru-RU" sz="1600" b="0" dirty="0">
              <a:effectLst/>
              <a:latin typeface="Montserrat" panose="00000500000000000000" pitchFamily="2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477EEB-C11E-44E6-BA54-8D0FEAA8A892}"/>
              </a:ext>
            </a:extLst>
          </p:cNvPr>
          <p:cNvSpPr txBox="1"/>
          <p:nvPr/>
        </p:nvSpPr>
        <p:spPr>
          <a:xfrm>
            <a:off x="1419598" y="5502829"/>
            <a:ext cx="878980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1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Комментарий:</a:t>
            </a:r>
            <a:endParaRPr lang="ru-RU" sz="1400" b="1" dirty="0">
              <a:effectLst/>
              <a:latin typeface="Montserrat" panose="00000500000000000000" pitchFamily="2" charset="-5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0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1. хорошо подтвердить проблему ссылками на исследования (что такая проблема есть) </a:t>
            </a:r>
            <a:endParaRPr lang="ru-RU" sz="1400" b="0" dirty="0">
              <a:effectLst/>
              <a:latin typeface="Montserrat" panose="00000500000000000000" pitchFamily="2" charset="-5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0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2. если вы провели </a:t>
            </a:r>
            <a:r>
              <a:rPr lang="ru-RU" sz="1400" b="0" i="1" u="none" strike="noStrike" dirty="0" err="1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Cust</a:t>
            </a:r>
            <a:r>
              <a:rPr lang="ru-RU" sz="1400" b="0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 </a:t>
            </a:r>
            <a:r>
              <a:rPr lang="ru-RU" sz="1400" b="0" i="1" u="none" strike="noStrike" dirty="0" err="1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Dev</a:t>
            </a:r>
            <a:r>
              <a:rPr lang="ru-RU" sz="1400" b="0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, то можно добавить ссылку на результаты.</a:t>
            </a:r>
            <a:endParaRPr lang="ru-RU" sz="1400" dirty="0">
              <a:latin typeface="Montserrat" panose="00000500000000000000" pitchFamily="2" charset="-5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AC3DA6-AAA6-415E-9FB8-D401358A332C}"/>
              </a:ext>
            </a:extLst>
          </p:cNvPr>
          <p:cNvSpPr txBox="1"/>
          <p:nvPr/>
        </p:nvSpPr>
        <p:spPr>
          <a:xfrm rot="16200000">
            <a:off x="10562784" y="5097831"/>
            <a:ext cx="257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730" baseline="0" dirty="0"/>
              <a:t>STARTUP LYNCH</a:t>
            </a:r>
            <a:endParaRPr lang="ru-RU" sz="1200" spc="730" baseline="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8826C7A-456C-40A2-97D1-871DA80D67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3">
            <a:extLst>
              <a:ext uri="{FF2B5EF4-FFF2-40B4-BE49-F238E27FC236}">
                <a16:creationId xmlns:a16="http://schemas.microsoft.com/office/drawing/2014/main" id="{0F82678C-0454-433D-ABBE-9D57B3F18814}"/>
              </a:ext>
            </a:extLst>
          </p:cNvPr>
          <p:cNvSpPr/>
          <p:nvPr/>
        </p:nvSpPr>
        <p:spPr>
          <a:xfrm>
            <a:off x="0" y="0"/>
            <a:ext cx="12192000" cy="1969058"/>
          </a:xfrm>
          <a:prstGeom prst="rect">
            <a:avLst/>
          </a:prstGeom>
          <a:solidFill>
            <a:srgbClr val="E84E0E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24710F65-9A5A-4516-8169-D9D2C8740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7375" y="492265"/>
            <a:ext cx="2232025" cy="41561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F47E6CE-FEEF-4D6A-B082-9DB0BE58E77B}"/>
              </a:ext>
            </a:extLst>
          </p:cNvPr>
          <p:cNvSpPr txBox="1"/>
          <p:nvPr/>
        </p:nvSpPr>
        <p:spPr>
          <a:xfrm>
            <a:off x="1788714" y="505113"/>
            <a:ext cx="7321730" cy="1200329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sz="3600" i="0" u="none" strike="noStrike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Как решается проблема сейчас</a:t>
            </a:r>
            <a:endParaRPr lang="ko-KR" altLang="en-US" sz="3600" dirty="0">
              <a:ln w="25400">
                <a:noFill/>
              </a:ln>
              <a:solidFill>
                <a:schemeClr val="bg1"/>
              </a:solidFill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88E35C-0823-4F0F-9F02-C7DB102AA2C9}"/>
              </a:ext>
            </a:extLst>
          </p:cNvPr>
          <p:cNvSpPr txBox="1"/>
          <p:nvPr/>
        </p:nvSpPr>
        <p:spPr>
          <a:xfrm>
            <a:off x="1419599" y="2408535"/>
            <a:ext cx="461208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Что сейчас делает клиент, чтобы решить данную проблему. </a:t>
            </a:r>
            <a:endParaRPr lang="ru-RU" sz="2000" b="0" dirty="0">
              <a:effectLst/>
              <a:latin typeface="Montserrat" panose="00000500000000000000" pitchFamily="2" charset="-5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Использует какой-то продукт/тратит собственное время и силы, ничего не делает.</a:t>
            </a:r>
            <a:endParaRPr lang="ru-RU" sz="2000" b="0" dirty="0">
              <a:effectLst/>
              <a:latin typeface="Montserrat" panose="00000500000000000000" pitchFamily="2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477EEB-C11E-44E6-BA54-8D0FEAA8A892}"/>
              </a:ext>
            </a:extLst>
          </p:cNvPr>
          <p:cNvSpPr txBox="1"/>
          <p:nvPr/>
        </p:nvSpPr>
        <p:spPr>
          <a:xfrm>
            <a:off x="1419600" y="5258508"/>
            <a:ext cx="8334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Пример: </a:t>
            </a:r>
            <a:endParaRPr lang="ru-RU" sz="1400" b="1" dirty="0">
              <a:effectLst/>
              <a:latin typeface="Montserrat" panose="00000500000000000000" pitchFamily="2" charset="-5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На сегодняшний день проблема решается [следующим образом ], и из-за этого: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[упускаются такие-то возможности, теряется N денег, тратится N ресурсов/времени].</a:t>
            </a:r>
            <a:endParaRPr lang="ru-RU" sz="1400" dirty="0">
              <a:latin typeface="Montserrat" panose="00000500000000000000" pitchFamily="2" charset="-52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58870E4-D387-4D73-91BE-D08233156D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96C930E-5BC9-47A6-A7CB-1087EBDA03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7899" y="5142451"/>
            <a:ext cx="277000" cy="106842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CF93E9F-5ACB-43F8-85F0-5C3E8B254A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9679801" y="5041783"/>
            <a:ext cx="277000" cy="106842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4682032-C541-4D0B-B762-6947AC1035D2}"/>
              </a:ext>
            </a:extLst>
          </p:cNvPr>
          <p:cNvSpPr txBox="1"/>
          <p:nvPr/>
        </p:nvSpPr>
        <p:spPr>
          <a:xfrm rot="16200000">
            <a:off x="10562784" y="5097831"/>
            <a:ext cx="257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730" baseline="0" dirty="0"/>
              <a:t>STARTUP LYNCH</a:t>
            </a:r>
            <a:endParaRPr lang="ru-RU" sz="1200" spc="730" baseline="0" dirty="0"/>
          </a:p>
        </p:txBody>
      </p:sp>
    </p:spTree>
    <p:extLst>
      <p:ext uri="{BB962C8B-B14F-4D97-AF65-F5344CB8AC3E}">
        <p14:creationId xmlns:p14="http://schemas.microsoft.com/office/powerpoint/2010/main" val="412009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3">
            <a:extLst>
              <a:ext uri="{FF2B5EF4-FFF2-40B4-BE49-F238E27FC236}">
                <a16:creationId xmlns:a16="http://schemas.microsoft.com/office/drawing/2014/main" id="{548C2408-FA2F-4E40-A287-103104DBB012}"/>
              </a:ext>
            </a:extLst>
          </p:cNvPr>
          <p:cNvSpPr/>
          <p:nvPr/>
        </p:nvSpPr>
        <p:spPr>
          <a:xfrm>
            <a:off x="9906001" y="0"/>
            <a:ext cx="230356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5" name="직사각형 7">
            <a:extLst>
              <a:ext uri="{FF2B5EF4-FFF2-40B4-BE49-F238E27FC236}">
                <a16:creationId xmlns:a16="http://schemas.microsoft.com/office/drawing/2014/main" id="{3876760A-5259-4ADF-9586-78D78EEB1FAC}"/>
              </a:ext>
            </a:extLst>
          </p:cNvPr>
          <p:cNvSpPr/>
          <p:nvPr/>
        </p:nvSpPr>
        <p:spPr>
          <a:xfrm>
            <a:off x="0" y="3683627"/>
            <a:ext cx="984530" cy="984531"/>
          </a:xfrm>
          <a:prstGeom prst="rect">
            <a:avLst/>
          </a:prstGeom>
          <a:solidFill>
            <a:srgbClr val="D0CECE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직각 삼각형 8">
            <a:extLst>
              <a:ext uri="{FF2B5EF4-FFF2-40B4-BE49-F238E27FC236}">
                <a16:creationId xmlns:a16="http://schemas.microsoft.com/office/drawing/2014/main" id="{BAB5285E-89C9-4A85-AE33-B9E45183C094}"/>
              </a:ext>
            </a:extLst>
          </p:cNvPr>
          <p:cNvSpPr/>
          <p:nvPr/>
        </p:nvSpPr>
        <p:spPr>
          <a:xfrm>
            <a:off x="0" y="2699099"/>
            <a:ext cx="984530" cy="98453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47E6CE-FEEF-4D6A-B082-9DB0BE58E77B}"/>
              </a:ext>
            </a:extLst>
          </p:cNvPr>
          <p:cNvSpPr txBox="1"/>
          <p:nvPr/>
        </p:nvSpPr>
        <p:spPr>
          <a:xfrm>
            <a:off x="1651203" y="744453"/>
            <a:ext cx="7186728" cy="646331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sz="3600" i="0" u="none" strike="noStrike" dirty="0">
                <a:solidFill>
                  <a:srgbClr val="E84E0E"/>
                </a:solidFill>
                <a:effectLst/>
                <a:latin typeface="Montserrat" panose="00000500000000000000" pitchFamily="2" charset="-52"/>
              </a:rPr>
              <a:t>Наше решение - продукт</a:t>
            </a:r>
            <a:endParaRPr lang="ko-KR" altLang="en-US" sz="3600" dirty="0">
              <a:ln w="25400">
                <a:noFill/>
              </a:ln>
              <a:solidFill>
                <a:srgbClr val="E84E0E"/>
              </a:solidFill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2A1A89F-D64C-40A8-9ED8-F1965D80C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4502" y="6190972"/>
            <a:ext cx="1751650" cy="32616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5477EEB-C11E-44E6-BA54-8D0FEAA8A892}"/>
              </a:ext>
            </a:extLst>
          </p:cNvPr>
          <p:cNvSpPr txBox="1"/>
          <p:nvPr/>
        </p:nvSpPr>
        <p:spPr>
          <a:xfrm>
            <a:off x="1684347" y="5407321"/>
            <a:ext cx="762188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1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Комментарий: </a:t>
            </a:r>
            <a:r>
              <a:rPr lang="ru-RU" sz="1400" b="0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мы крайне НЕ рекомендуем  вставлять видео работающего продукта в презентацию: на практике это работает плохо. Вместо этого вы можете разместить </a:t>
            </a:r>
            <a:r>
              <a:rPr lang="ru-RU" sz="1400" b="0" i="1" u="none" strike="noStrike" dirty="0" err="1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qr</a:t>
            </a:r>
            <a:r>
              <a:rPr lang="ru-RU" sz="1400" b="0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 -код со ссылкой на видео, например, на YouTube.</a:t>
            </a:r>
            <a:endParaRPr lang="ru-RU" sz="1400" b="0" dirty="0">
              <a:effectLst/>
              <a:latin typeface="Montserrat" panose="00000500000000000000" pitchFamily="2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710F48-80F3-4D65-B6F3-1BADA01A200B}"/>
              </a:ext>
            </a:extLst>
          </p:cNvPr>
          <p:cNvSpPr txBox="1"/>
          <p:nvPr/>
        </p:nvSpPr>
        <p:spPr>
          <a:xfrm>
            <a:off x="1684345" y="1573177"/>
            <a:ext cx="667947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Ваш продукт - что это?</a:t>
            </a:r>
          </a:p>
          <a:p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Краткое описание предлагаемого решения.</a:t>
            </a:r>
          </a:p>
          <a:p>
            <a:r>
              <a:rPr lang="ru-RU" sz="2000" dirty="0">
                <a:latin typeface="Montserrat" panose="00000500000000000000" pitchFamily="2" charset="-52"/>
              </a:rPr>
              <a:t>Интерфейс софта/ демонстрация модели продукта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78252F-81AC-4D3B-8ADF-BC11B4ADB009}"/>
              </a:ext>
            </a:extLst>
          </p:cNvPr>
          <p:cNvSpPr txBox="1"/>
          <p:nvPr/>
        </p:nvSpPr>
        <p:spPr>
          <a:xfrm>
            <a:off x="1684344" y="3833294"/>
            <a:ext cx="59039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Пример: </a:t>
            </a:r>
            <a:r>
              <a:rPr lang="ru-RU" sz="16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наш продукт это [мобильное приложение] которое позволяет сделать [вот это].</a:t>
            </a:r>
            <a:endParaRPr lang="ru-RU" sz="1600" b="0" dirty="0">
              <a:effectLst/>
              <a:latin typeface="Montserrat" panose="00000500000000000000" pitchFamily="2" charset="-52"/>
            </a:endParaRPr>
          </a:p>
        </p:txBody>
      </p:sp>
      <p:sp>
        <p:nvSpPr>
          <p:cNvPr id="18" name="직각 삼각형 9">
            <a:extLst>
              <a:ext uri="{FF2B5EF4-FFF2-40B4-BE49-F238E27FC236}">
                <a16:creationId xmlns:a16="http://schemas.microsoft.com/office/drawing/2014/main" id="{C4ED5A10-7512-4F1E-BB2A-E0583E0FB097}"/>
              </a:ext>
            </a:extLst>
          </p:cNvPr>
          <p:cNvSpPr/>
          <p:nvPr/>
        </p:nvSpPr>
        <p:spPr>
          <a:xfrm>
            <a:off x="-15557" y="5873472"/>
            <a:ext cx="984530" cy="984530"/>
          </a:xfrm>
          <a:prstGeom prst="rtTriangle">
            <a:avLst/>
          </a:prstGeom>
          <a:solidFill>
            <a:srgbClr val="E84E0E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CB4E14FF-1570-4AF0-B9F7-FDDC012888EF}"/>
              </a:ext>
            </a:extLst>
          </p:cNvPr>
          <p:cNvGrpSpPr/>
          <p:nvPr/>
        </p:nvGrpSpPr>
        <p:grpSpPr>
          <a:xfrm>
            <a:off x="8232869" y="744976"/>
            <a:ext cx="2284263" cy="3714250"/>
            <a:chOff x="8232869" y="744976"/>
            <a:chExt cx="2284263" cy="3714250"/>
          </a:xfrm>
        </p:grpSpPr>
        <p:pic>
          <p:nvPicPr>
            <p:cNvPr id="14" name="그림 8">
              <a:extLst>
                <a:ext uri="{FF2B5EF4-FFF2-40B4-BE49-F238E27FC236}">
                  <a16:creationId xmlns:a16="http://schemas.microsoft.com/office/drawing/2014/main" id="{62ABBCEC-5C68-4B4E-89DE-31083979CB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2869" y="744976"/>
              <a:ext cx="2284263" cy="3714250"/>
            </a:xfrm>
            <a:prstGeom prst="rect">
              <a:avLst/>
            </a:prstGeom>
          </p:spPr>
        </p:pic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D5C210C8-39A8-49A1-9C62-E5F7E3E67D6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9209" y="834008"/>
              <a:ext cx="1587821" cy="3496122"/>
            </a:xfrm>
            <a:prstGeom prst="rect">
              <a:avLst/>
            </a:prstGeom>
          </p:spPr>
        </p:pic>
        <p:pic>
          <p:nvPicPr>
            <p:cNvPr id="16" name="그림 10">
              <a:extLst>
                <a:ext uri="{FF2B5EF4-FFF2-40B4-BE49-F238E27FC236}">
                  <a16:creationId xmlns:a16="http://schemas.microsoft.com/office/drawing/2014/main" id="{3FED9E3C-7903-42C7-AF0F-24DD3A096D0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6652" y="826313"/>
              <a:ext cx="1447597" cy="158215"/>
            </a:xfrm>
            <a:prstGeom prst="rect">
              <a:avLst/>
            </a:prstGeom>
          </p:spPr>
        </p:pic>
      </p:grp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44918519-FC96-4969-BD17-74D6BE5513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73355659-3CFA-41CE-AABE-60B017C093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88160" y="5209563"/>
            <a:ext cx="277000" cy="1068428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98300DE8-A097-49EB-A466-EB37BB78875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9104327" y="5204202"/>
            <a:ext cx="277000" cy="10684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5C1BF61-EFE4-40E8-8253-C03B7379361C}"/>
              </a:ext>
            </a:extLst>
          </p:cNvPr>
          <p:cNvSpPr txBox="1"/>
          <p:nvPr/>
        </p:nvSpPr>
        <p:spPr>
          <a:xfrm rot="16200000">
            <a:off x="10562785" y="4575617"/>
            <a:ext cx="257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730" baseline="0" dirty="0">
                <a:solidFill>
                  <a:schemeClr val="bg1"/>
                </a:solidFill>
              </a:rPr>
              <a:t>STARTUP LYNCH</a:t>
            </a:r>
            <a:endParaRPr lang="ru-RU" sz="1200" spc="73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0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4D7F3BC-112B-43D8-9BF4-E3E0182F8C90}"/>
              </a:ext>
            </a:extLst>
          </p:cNvPr>
          <p:cNvSpPr txBox="1"/>
          <p:nvPr/>
        </p:nvSpPr>
        <p:spPr>
          <a:xfrm>
            <a:off x="1805709" y="772351"/>
            <a:ext cx="6510824" cy="646331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altLang="ko-KR" sz="3600" dirty="0">
                <a:ln w="25400">
                  <a:noFill/>
                </a:ln>
                <a:latin typeface="Montserrat" panose="00000500000000000000" pitchFamily="2" charset="-52"/>
                <a:cs typeface="Arial" panose="020B0604020202020204" pitchFamily="34" charset="0"/>
              </a:rPr>
              <a:t>Наше решение- преимущества </a:t>
            </a:r>
            <a:endParaRPr lang="ko-KR" altLang="en-US" sz="3600" dirty="0">
              <a:ln w="25400">
                <a:noFill/>
              </a:ln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401309-AECD-4A6E-A79E-4B998DC3E388}"/>
              </a:ext>
            </a:extLst>
          </p:cNvPr>
          <p:cNvSpPr txBox="1"/>
          <p:nvPr/>
        </p:nvSpPr>
        <p:spPr>
          <a:xfrm>
            <a:off x="1805709" y="2217514"/>
            <a:ext cx="488031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i="0" u="none" strike="noStrike" dirty="0">
                <a:effectLst/>
                <a:latin typeface="Montserrat" panose="00000500000000000000" pitchFamily="2" charset="-52"/>
              </a:rPr>
              <a:t>Емко опишите ваше решение.</a:t>
            </a:r>
          </a:p>
          <a:p>
            <a:r>
              <a:rPr lang="ru-RU" sz="2000" i="0" u="none" strike="noStrike" dirty="0">
                <a:effectLst/>
                <a:latin typeface="Montserrat" panose="00000500000000000000" pitchFamily="2" charset="-52"/>
              </a:rPr>
              <a:t>Делайте упор на то, как решается проблема вашего клиента и какие выгоды при этом достигаются.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C15338-FF45-481F-AD61-E57443735578}"/>
              </a:ext>
            </a:extLst>
          </p:cNvPr>
          <p:cNvSpPr txBox="1"/>
          <p:nvPr/>
        </p:nvSpPr>
        <p:spPr>
          <a:xfrm>
            <a:off x="1805709" y="5386227"/>
            <a:ext cx="62549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1" i="1" u="none" strike="noStrike" dirty="0">
                <a:effectLst/>
                <a:latin typeface="Montserrat" panose="00000500000000000000" pitchFamily="2" charset="-52"/>
              </a:rPr>
              <a:t>Пример:</a:t>
            </a:r>
            <a:r>
              <a:rPr lang="ru-RU" sz="1400" i="1" u="none" strike="noStrike" dirty="0">
                <a:effectLst/>
                <a:latin typeface="Montserrat" panose="00000500000000000000" pitchFamily="2" charset="-52"/>
              </a:rPr>
              <a:t> Наш продукт решает проблему [вот так]  и позволяет пользователю сэкономить [столько-то денег /времени / ресурсов]. </a:t>
            </a:r>
            <a:endParaRPr lang="ru-RU" sz="1400" dirty="0">
              <a:effectLst/>
              <a:latin typeface="Montserrat" panose="00000500000000000000" pitchFamily="2" charset="-52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279998D7-B08D-49CA-97F3-B85351B45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361" y="5238687"/>
            <a:ext cx="277000" cy="1068428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314183CE-966E-473E-9004-5C613924D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8039533" y="5238687"/>
            <a:ext cx="277000" cy="1068428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D55CDEBB-20B8-4420-A547-F410D7E0F1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A5950B6-3C5F-4F66-92A9-EF35D4C7C852}"/>
              </a:ext>
            </a:extLst>
          </p:cNvPr>
          <p:cNvSpPr txBox="1"/>
          <p:nvPr/>
        </p:nvSpPr>
        <p:spPr>
          <a:xfrm rot="16200000">
            <a:off x="10562785" y="4418323"/>
            <a:ext cx="257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730" baseline="0" dirty="0"/>
              <a:t>STARTUP LYNCH</a:t>
            </a:r>
            <a:endParaRPr lang="ru-RU" sz="1200" spc="730" baseline="0" dirty="0"/>
          </a:p>
        </p:txBody>
      </p:sp>
      <p:pic>
        <p:nvPicPr>
          <p:cNvPr id="16" name="Изображение 8">
            <a:extLst>
              <a:ext uri="{FF2B5EF4-FFF2-40B4-BE49-F238E27FC236}">
                <a16:creationId xmlns:a16="http://schemas.microsoft.com/office/drawing/2014/main" id="{C1A3BB1E-3000-4BDF-9CF0-94C9EBF1C4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384" y="758988"/>
            <a:ext cx="2471016" cy="463059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065F9786-DBEE-419C-AA7F-EDB0B881FF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64239" y="5211672"/>
            <a:ext cx="7766131" cy="108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78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3">
            <a:extLst>
              <a:ext uri="{FF2B5EF4-FFF2-40B4-BE49-F238E27FC236}">
                <a16:creationId xmlns:a16="http://schemas.microsoft.com/office/drawing/2014/main" id="{D101E790-CD4E-4E2D-ACEC-F65378FFEE90}"/>
              </a:ext>
            </a:extLst>
          </p:cNvPr>
          <p:cNvSpPr/>
          <p:nvPr/>
        </p:nvSpPr>
        <p:spPr>
          <a:xfrm>
            <a:off x="0" y="0"/>
            <a:ext cx="12192000" cy="1969058"/>
          </a:xfrm>
          <a:prstGeom prst="rect">
            <a:avLst/>
          </a:prstGeom>
          <a:solidFill>
            <a:srgbClr val="E84E0E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332EE684-332F-49AC-84CF-76C4566FE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7375" y="492265"/>
            <a:ext cx="2232025" cy="415618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B93E362B-16DE-442C-8A5A-8DA4DDB8B5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502657" y="3510798"/>
            <a:ext cx="868477" cy="875596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3EBCD857-C520-44FA-888C-1A0DC1100D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24556" y="2365279"/>
            <a:ext cx="868477" cy="875596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9277C12D-7AB2-4DC8-BE3D-70C934A014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1367767" y="3510798"/>
            <a:ext cx="868477" cy="87559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52749E36-5ED9-450B-9B27-959B7465A5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9666" y="2365279"/>
            <a:ext cx="868477" cy="87559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A66CFD11-8FD6-40FB-9F6B-FE63426642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41571" y="4639112"/>
            <a:ext cx="9891337" cy="1289022"/>
          </a:xfrm>
          <a:prstGeom prst="rect">
            <a:avLst/>
          </a:prstGeom>
        </p:spPr>
      </p:pic>
      <p:sp>
        <p:nvSpPr>
          <p:cNvPr id="5" name="직사각형 7">
            <a:extLst>
              <a:ext uri="{FF2B5EF4-FFF2-40B4-BE49-F238E27FC236}">
                <a16:creationId xmlns:a16="http://schemas.microsoft.com/office/drawing/2014/main" id="{3876760A-5259-4ADF-9586-78D78EEB1FAC}"/>
              </a:ext>
            </a:extLst>
          </p:cNvPr>
          <p:cNvSpPr/>
          <p:nvPr/>
        </p:nvSpPr>
        <p:spPr>
          <a:xfrm>
            <a:off x="0" y="5873471"/>
            <a:ext cx="984530" cy="984531"/>
          </a:xfrm>
          <a:prstGeom prst="rect">
            <a:avLst/>
          </a:prstGeom>
          <a:solidFill>
            <a:srgbClr val="D0CECE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직각 삼각형 8">
            <a:extLst>
              <a:ext uri="{FF2B5EF4-FFF2-40B4-BE49-F238E27FC236}">
                <a16:creationId xmlns:a16="http://schemas.microsoft.com/office/drawing/2014/main" id="{BAB5285E-89C9-4A85-AE33-B9E45183C094}"/>
              </a:ext>
            </a:extLst>
          </p:cNvPr>
          <p:cNvSpPr/>
          <p:nvPr/>
        </p:nvSpPr>
        <p:spPr>
          <a:xfrm>
            <a:off x="0" y="4888943"/>
            <a:ext cx="984530" cy="98453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47E6CE-FEEF-4D6A-B082-9DB0BE58E77B}"/>
              </a:ext>
            </a:extLst>
          </p:cNvPr>
          <p:cNvSpPr txBox="1"/>
          <p:nvPr/>
        </p:nvSpPr>
        <p:spPr>
          <a:xfrm>
            <a:off x="1729991" y="913966"/>
            <a:ext cx="2232025" cy="707886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sz="4000" i="0" u="none" strike="noStrike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Рынок</a:t>
            </a:r>
            <a:endParaRPr lang="ko-KR" altLang="en-US" sz="4000" dirty="0">
              <a:ln w="25400">
                <a:noFill/>
              </a:ln>
              <a:solidFill>
                <a:schemeClr val="bg1"/>
              </a:solidFill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2A1A89F-D64C-40A8-9ED8-F1965D80C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7375" y="492265"/>
            <a:ext cx="2232025" cy="41561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988E35C-0823-4F0F-9F02-C7DB102AA2C9}"/>
              </a:ext>
            </a:extLst>
          </p:cNvPr>
          <p:cNvSpPr txBox="1"/>
          <p:nvPr/>
        </p:nvSpPr>
        <p:spPr>
          <a:xfrm>
            <a:off x="2342034" y="2455681"/>
            <a:ext cx="47270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Объем рынка, динамика и прогноз роста - </a:t>
            </a:r>
          </a:p>
          <a:p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общий объем рынка, объем рынка на который вы планируете выйти. (TAM, SAM, SOM)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477EEB-C11E-44E6-BA54-8D0FEAA8A892}"/>
              </a:ext>
            </a:extLst>
          </p:cNvPr>
          <p:cNvSpPr txBox="1"/>
          <p:nvPr/>
        </p:nvSpPr>
        <p:spPr>
          <a:xfrm>
            <a:off x="1577781" y="4809338"/>
            <a:ext cx="952157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1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Комментарий: </a:t>
            </a:r>
            <a:r>
              <a:rPr lang="ru-RU" sz="1400" b="0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В случае если это новый рынок, по которому недостаточно данных, попробуйте понять, сколько людей потенциально могли бы приобрести продукт, и сколько это будет стоить.</a:t>
            </a:r>
            <a:endParaRPr lang="ru-RU" sz="1400" b="0" dirty="0">
              <a:effectLst/>
              <a:latin typeface="Montserrat" panose="00000500000000000000" pitchFamily="2" charset="-5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0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Часть информации например тренды, конкурентность лучше озвучить устно, чтобы не перегружать слайд. </a:t>
            </a:r>
            <a:endParaRPr lang="ru-RU" sz="1400" b="0" dirty="0">
              <a:effectLst/>
              <a:latin typeface="Montserrat" panose="00000500000000000000" pitchFamily="2" charset="-5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6F607E-0B96-461F-B925-EEE3984B79A3}"/>
              </a:ext>
            </a:extLst>
          </p:cNvPr>
          <p:cNvSpPr txBox="1"/>
          <p:nvPr/>
        </p:nvSpPr>
        <p:spPr>
          <a:xfrm>
            <a:off x="8474207" y="2441352"/>
            <a:ext cx="27197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Доля рынка, </a:t>
            </a:r>
            <a:r>
              <a:rPr lang="ru-RU" sz="14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которую вы планируете занять</a:t>
            </a:r>
          </a:p>
        </p:txBody>
      </p:sp>
      <p:pic>
        <p:nvPicPr>
          <p:cNvPr id="18" name="그래픽 511">
            <a:extLst>
              <a:ext uri="{FF2B5EF4-FFF2-40B4-BE49-F238E27FC236}">
                <a16:creationId xmlns:a16="http://schemas.microsoft.com/office/drawing/2014/main" id="{857CB3B7-DFCF-4BBC-A7C6-62487A768C8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61565" y="2584670"/>
            <a:ext cx="454936" cy="48068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F601EBA7-5138-4B63-8E3F-F5E803F300D5}"/>
              </a:ext>
            </a:extLst>
          </p:cNvPr>
          <p:cNvSpPr txBox="1"/>
          <p:nvPr/>
        </p:nvSpPr>
        <p:spPr>
          <a:xfrm>
            <a:off x="2342034" y="3733963"/>
            <a:ext cx="43141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Тренды </a:t>
            </a:r>
            <a:r>
              <a:rPr lang="ru-RU" sz="14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(применение технологии в отрасли, растет или сужается рынок)</a:t>
            </a:r>
          </a:p>
        </p:txBody>
      </p:sp>
      <p:pic>
        <p:nvPicPr>
          <p:cNvPr id="25" name="그래픽 521">
            <a:extLst>
              <a:ext uri="{FF2B5EF4-FFF2-40B4-BE49-F238E27FC236}">
                <a16:creationId xmlns:a16="http://schemas.microsoft.com/office/drawing/2014/main" id="{AC803D86-5DF1-4BC8-964B-425C6F3A414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27023" y="2582091"/>
            <a:ext cx="447676" cy="500344"/>
          </a:xfrm>
          <a:prstGeom prst="rect">
            <a:avLst/>
          </a:prstGeom>
        </p:spPr>
      </p:pic>
      <p:pic>
        <p:nvPicPr>
          <p:cNvPr id="26" name="그래픽 567">
            <a:extLst>
              <a:ext uri="{FF2B5EF4-FFF2-40B4-BE49-F238E27FC236}">
                <a16:creationId xmlns:a16="http://schemas.microsoft.com/office/drawing/2014/main" id="{DC8EE41C-ABCF-41D3-AAEE-1FC3836DECA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583655" y="3694465"/>
            <a:ext cx="427592" cy="49127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64419B1-216C-462E-9AC1-B06DDA711DE0}"/>
              </a:ext>
            </a:extLst>
          </p:cNvPr>
          <p:cNvSpPr txBox="1"/>
          <p:nvPr/>
        </p:nvSpPr>
        <p:spPr>
          <a:xfrm>
            <a:off x="8474207" y="3730374"/>
            <a:ext cx="29044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Насколько </a:t>
            </a:r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конкурентный рынок?</a:t>
            </a:r>
            <a:endParaRPr lang="ru-RU" sz="1400" i="0" u="none" strike="noStrike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</p:txBody>
      </p:sp>
      <p:pic>
        <p:nvPicPr>
          <p:cNvPr id="30" name="그래픽 528">
            <a:extLst>
              <a:ext uri="{FF2B5EF4-FFF2-40B4-BE49-F238E27FC236}">
                <a16:creationId xmlns:a16="http://schemas.microsoft.com/office/drawing/2014/main" id="{A87C1C87-5CDD-44E8-9EE0-09BE9B1983A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672554" y="3676764"/>
            <a:ext cx="517898" cy="526676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977BAAF5-374E-4761-BC24-00C55D47497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sp>
        <p:nvSpPr>
          <p:cNvPr id="36" name="직각 삼각형 8">
            <a:extLst>
              <a:ext uri="{FF2B5EF4-FFF2-40B4-BE49-F238E27FC236}">
                <a16:creationId xmlns:a16="http://schemas.microsoft.com/office/drawing/2014/main" id="{87374265-44D7-4E3B-BFC2-605154DFD79C}"/>
              </a:ext>
            </a:extLst>
          </p:cNvPr>
          <p:cNvSpPr/>
          <p:nvPr/>
        </p:nvSpPr>
        <p:spPr>
          <a:xfrm rot="10800000">
            <a:off x="11207470" y="1953526"/>
            <a:ext cx="984530" cy="98453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A27B08F-F5CA-4AFD-8A91-E668245E4C81}"/>
              </a:ext>
            </a:extLst>
          </p:cNvPr>
          <p:cNvSpPr txBox="1"/>
          <p:nvPr/>
        </p:nvSpPr>
        <p:spPr>
          <a:xfrm>
            <a:off x="1627023" y="6150292"/>
            <a:ext cx="168662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b="1" dirty="0">
                <a:latin typeface="Montserrat" panose="00000500000000000000" pitchFamily="2" charset="-52"/>
              </a:rPr>
              <a:t>Полезные ссылки:</a:t>
            </a:r>
            <a:endParaRPr lang="ru-RU" sz="1100" dirty="0">
              <a:latin typeface="Montserrat" panose="00000500000000000000" pitchFamily="2" charset="-52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E9AF173-17EE-4975-A205-E2027D7F44B1}"/>
              </a:ext>
            </a:extLst>
          </p:cNvPr>
          <p:cNvSpPr txBox="1"/>
          <p:nvPr/>
        </p:nvSpPr>
        <p:spPr>
          <a:xfrm>
            <a:off x="3228686" y="6134903"/>
            <a:ext cx="43801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u="sng" strike="noStrike" dirty="0">
                <a:solidFill>
                  <a:srgbClr val="009999"/>
                </a:solidFill>
                <a:effectLst/>
                <a:latin typeface="Calibri" panose="020F0502020204030204" pitchFamily="34" charset="0"/>
                <a:hlinkClick r:id="rId18"/>
              </a:rPr>
              <a:t>https://vc.ru/marketing/121726-zachem-lyudi-analiziruyut-rynok</a:t>
            </a:r>
            <a:endParaRPr lang="ru-RU" sz="1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66E773B-3F13-49FA-A6DB-25FD04FB3C76}"/>
              </a:ext>
            </a:extLst>
          </p:cNvPr>
          <p:cNvSpPr txBox="1"/>
          <p:nvPr/>
        </p:nvSpPr>
        <p:spPr>
          <a:xfrm>
            <a:off x="3228686" y="6368461"/>
            <a:ext cx="31637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u="sng" strike="noStrike" dirty="0">
                <a:solidFill>
                  <a:srgbClr val="009999"/>
                </a:solidFill>
                <a:effectLst/>
                <a:latin typeface="Calibri" panose="020F0502020204030204" pitchFamily="34" charset="0"/>
                <a:hlinkClick r:id="rId19"/>
              </a:rPr>
              <a:t>https://miro.com/app/board/o9J_kpVVSzc=/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ru-RU" sz="1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FF9485E-5081-4E91-A22E-F6D9F8FBC68B}"/>
              </a:ext>
            </a:extLst>
          </p:cNvPr>
          <p:cNvSpPr txBox="1"/>
          <p:nvPr/>
        </p:nvSpPr>
        <p:spPr>
          <a:xfrm rot="16200000">
            <a:off x="10562784" y="5097831"/>
            <a:ext cx="257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730" baseline="0" dirty="0"/>
              <a:t>STARTUP LYNCH</a:t>
            </a:r>
            <a:endParaRPr lang="ru-RU" sz="1200" spc="730" baseline="0" dirty="0"/>
          </a:p>
        </p:txBody>
      </p:sp>
    </p:spTree>
    <p:extLst>
      <p:ext uri="{BB962C8B-B14F-4D97-AF65-F5344CB8AC3E}">
        <p14:creationId xmlns:p14="http://schemas.microsoft.com/office/powerpoint/2010/main" val="1974093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F47E6CE-FEEF-4D6A-B082-9DB0BE58E77B}"/>
              </a:ext>
            </a:extLst>
          </p:cNvPr>
          <p:cNvSpPr txBox="1"/>
          <p:nvPr/>
        </p:nvSpPr>
        <p:spPr>
          <a:xfrm>
            <a:off x="1651203" y="744453"/>
            <a:ext cx="5903991" cy="646331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sz="3600" i="0" u="none" strike="noStrike" dirty="0">
                <a:solidFill>
                  <a:srgbClr val="E84E0E"/>
                </a:solidFill>
                <a:effectLst/>
                <a:latin typeface="Montserrat" panose="00000500000000000000" pitchFamily="2" charset="-52"/>
              </a:rPr>
              <a:t>Модель монетизации</a:t>
            </a:r>
            <a:endParaRPr lang="ko-KR" altLang="en-US" sz="3600" dirty="0">
              <a:ln w="25400">
                <a:noFill/>
              </a:ln>
              <a:solidFill>
                <a:srgbClr val="E84E0E"/>
              </a:solidFill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477EEB-C11E-44E6-BA54-8D0FEAA8A892}"/>
              </a:ext>
            </a:extLst>
          </p:cNvPr>
          <p:cNvSpPr txBox="1"/>
          <p:nvPr/>
        </p:nvSpPr>
        <p:spPr>
          <a:xfrm>
            <a:off x="1619440" y="5121374"/>
            <a:ext cx="172776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200" b="1" i="1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Полезные ссылки:</a:t>
            </a:r>
            <a:endParaRPr lang="ru-RU" sz="1200" b="0" i="1" u="none" strike="noStrike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710F48-80F3-4D65-B6F3-1BADA01A200B}"/>
              </a:ext>
            </a:extLst>
          </p:cNvPr>
          <p:cNvSpPr txBox="1"/>
          <p:nvPr/>
        </p:nvSpPr>
        <p:spPr>
          <a:xfrm>
            <a:off x="1670864" y="2228671"/>
            <a:ext cx="46659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На чем проект зарабатывает или планирует зарабатывать?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78252F-81AC-4D3B-8ADF-BC11B4ADB009}"/>
              </a:ext>
            </a:extLst>
          </p:cNvPr>
          <p:cNvSpPr txBox="1"/>
          <p:nvPr/>
        </p:nvSpPr>
        <p:spPr>
          <a:xfrm>
            <a:off x="1670864" y="3608036"/>
            <a:ext cx="55301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Пример: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6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транзакционная модель 5% от продажи.</a:t>
            </a:r>
          </a:p>
        </p:txBody>
      </p:sp>
      <p:sp>
        <p:nvSpPr>
          <p:cNvPr id="18" name="직각 삼각형 9">
            <a:extLst>
              <a:ext uri="{FF2B5EF4-FFF2-40B4-BE49-F238E27FC236}">
                <a16:creationId xmlns:a16="http://schemas.microsoft.com/office/drawing/2014/main" id="{C4ED5A10-7512-4F1E-BB2A-E0583E0FB097}"/>
              </a:ext>
            </a:extLst>
          </p:cNvPr>
          <p:cNvSpPr/>
          <p:nvPr/>
        </p:nvSpPr>
        <p:spPr>
          <a:xfrm>
            <a:off x="-15557" y="5873472"/>
            <a:ext cx="984530" cy="984530"/>
          </a:xfrm>
          <a:prstGeom prst="rtTriangle">
            <a:avLst/>
          </a:prstGeom>
          <a:solidFill>
            <a:srgbClr val="E84E0E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44918519-FC96-4969-BD17-74D6BE5513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DD2F1C9B-9B9C-42D7-9CD8-4E8D7F685AAC}"/>
              </a:ext>
            </a:extLst>
          </p:cNvPr>
          <p:cNvSpPr txBox="1"/>
          <p:nvPr/>
        </p:nvSpPr>
        <p:spPr>
          <a:xfrm>
            <a:off x="1612482" y="5390371"/>
            <a:ext cx="73134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i="0" u="sng" strike="noStrike" dirty="0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4"/>
              </a:rPr>
              <a:t>Модели монетизации и чем они отличаются в B2B и B2C – </a:t>
            </a:r>
            <a:r>
              <a:rPr lang="ru-RU" sz="1200" b="0" i="0" u="sng" strike="noStrike" dirty="0" err="1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4"/>
              </a:rPr>
              <a:t>ProductSense</a:t>
            </a:r>
            <a:r>
              <a:rPr lang="ru-RU" sz="1200" b="0" i="0" u="sng" strike="noStrike" dirty="0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4"/>
              </a:rPr>
              <a:t> Academy (sense23.com)</a:t>
            </a:r>
            <a:endParaRPr lang="ru-RU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3BF42B-C26D-450B-AD87-9E9201B7B567}"/>
              </a:ext>
            </a:extLst>
          </p:cNvPr>
          <p:cNvSpPr txBox="1"/>
          <p:nvPr/>
        </p:nvSpPr>
        <p:spPr>
          <a:xfrm>
            <a:off x="1619440" y="5672382"/>
            <a:ext cx="64409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i="0" u="sng" strike="noStrike" dirty="0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5"/>
              </a:rPr>
              <a:t>Монетизация бизнеса. Как найти свою модель — Тренинговый Центр Галины на vc.ru</a:t>
            </a:r>
            <a:endParaRPr lang="ru-RU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7B929BF-11D1-4C70-AD8D-2DAC1264F6C1}"/>
              </a:ext>
            </a:extLst>
          </p:cNvPr>
          <p:cNvSpPr txBox="1"/>
          <p:nvPr/>
        </p:nvSpPr>
        <p:spPr>
          <a:xfrm>
            <a:off x="1612482" y="5953092"/>
            <a:ext cx="70948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i="0" u="sng" strike="noStrike" dirty="0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6"/>
              </a:rPr>
              <a:t>Монетизация стартапа: 10 лучших моделей и их особенности — Блог </a:t>
            </a:r>
            <a:r>
              <a:rPr lang="ru-RU" sz="1200" b="0" i="0" u="sng" strike="noStrike" dirty="0" err="1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6"/>
              </a:rPr>
              <a:t>Admitad</a:t>
            </a:r>
            <a:r>
              <a:rPr lang="ru-RU" sz="1200" b="0" i="0" u="sng" strike="noStrike" dirty="0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6"/>
              </a:rPr>
              <a:t> </a:t>
            </a:r>
            <a:r>
              <a:rPr lang="ru-RU" sz="1200" b="0" i="0" u="sng" strike="noStrike" dirty="0" err="1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6"/>
              </a:rPr>
              <a:t>Projects</a:t>
            </a:r>
            <a:endParaRPr lang="ru-RU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31C326C-08C6-47A9-B81D-ADF1AC664846}"/>
              </a:ext>
            </a:extLst>
          </p:cNvPr>
          <p:cNvSpPr txBox="1"/>
          <p:nvPr/>
        </p:nvSpPr>
        <p:spPr>
          <a:xfrm>
            <a:off x="1612482" y="6223945"/>
            <a:ext cx="64490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i="0" u="sng" strike="noStrike" dirty="0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7"/>
              </a:rPr>
              <a:t>Какую модель монетизации выбрать IT-стартапу: примеры и кейсы / </a:t>
            </a:r>
            <a:r>
              <a:rPr lang="ru-RU" sz="1200" b="0" i="0" u="sng" strike="noStrike" dirty="0" err="1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7"/>
              </a:rPr>
              <a:t>Хабр</a:t>
            </a:r>
            <a:r>
              <a:rPr lang="ru-RU" sz="1200" b="0" i="0" u="sng" strike="noStrike" dirty="0">
                <a:solidFill>
                  <a:srgbClr val="009999"/>
                </a:solidFill>
                <a:effectLst/>
                <a:latin typeface="Arial" panose="020B0604020202020204" pitchFamily="34" charset="0"/>
                <a:hlinkClick r:id="rId7"/>
              </a:rPr>
              <a:t> (habr.com)</a:t>
            </a:r>
            <a:endParaRPr lang="ru-RU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60A7C1-D7D0-4FA0-8FBA-274FF8FAEC79}"/>
              </a:ext>
            </a:extLst>
          </p:cNvPr>
          <p:cNvSpPr txBox="1"/>
          <p:nvPr/>
        </p:nvSpPr>
        <p:spPr>
          <a:xfrm rot="16200000">
            <a:off x="10562785" y="4525764"/>
            <a:ext cx="257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730" baseline="0" dirty="0"/>
              <a:t>STARTUP LYNCH</a:t>
            </a:r>
            <a:endParaRPr lang="ru-RU" sz="1200" spc="730" baseline="0" dirty="0"/>
          </a:p>
        </p:txBody>
      </p:sp>
      <p:pic>
        <p:nvPicPr>
          <p:cNvPr id="16" name="Изображение 8">
            <a:extLst>
              <a:ext uri="{FF2B5EF4-FFF2-40B4-BE49-F238E27FC236}">
                <a16:creationId xmlns:a16="http://schemas.microsoft.com/office/drawing/2014/main" id="{BB555655-BA57-462A-936E-D53600E52A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384" y="758988"/>
            <a:ext cx="2471016" cy="46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91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3">
            <a:extLst>
              <a:ext uri="{FF2B5EF4-FFF2-40B4-BE49-F238E27FC236}">
                <a16:creationId xmlns:a16="http://schemas.microsoft.com/office/drawing/2014/main" id="{B286F75D-B017-42AD-BB37-F210C0F81EC5}"/>
              </a:ext>
            </a:extLst>
          </p:cNvPr>
          <p:cNvSpPr/>
          <p:nvPr/>
        </p:nvSpPr>
        <p:spPr>
          <a:xfrm>
            <a:off x="0" y="0"/>
            <a:ext cx="12192000" cy="196905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C679102C-1C1D-4BCB-8877-B6CC77C74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7375" y="492265"/>
            <a:ext cx="2232025" cy="415618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DCD791B-7845-461F-B8CC-BB42C590C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4D7F3BC-112B-43D8-9BF4-E3E0182F8C90}"/>
              </a:ext>
            </a:extLst>
          </p:cNvPr>
          <p:cNvSpPr txBox="1"/>
          <p:nvPr/>
        </p:nvSpPr>
        <p:spPr>
          <a:xfrm>
            <a:off x="1805709" y="837043"/>
            <a:ext cx="3569596" cy="646331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sz="3600" i="0" u="none" strike="noStrike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Конкуренты</a:t>
            </a:r>
            <a:endParaRPr lang="ko-KR" altLang="en-US" sz="3600" dirty="0">
              <a:ln w="25400">
                <a:noFill/>
              </a:ln>
              <a:solidFill>
                <a:schemeClr val="bg1"/>
              </a:solidFill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D55CDEBB-20B8-4420-A547-F410D7E0F1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8584F1AF-DB9E-467E-A7C8-C56CAADF4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7375" y="492265"/>
            <a:ext cx="2232025" cy="415618"/>
          </a:xfrm>
          <a:prstGeom prst="rect">
            <a:avLst/>
          </a:prstGeom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BF1431A-8663-4911-8823-16B2BEF29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981669"/>
              </p:ext>
            </p:extLst>
          </p:nvPr>
        </p:nvGraphicFramePr>
        <p:xfrm>
          <a:off x="828944" y="2164389"/>
          <a:ext cx="10460049" cy="2998092"/>
        </p:xfrm>
        <a:graphic>
          <a:graphicData uri="http://schemas.openxmlformats.org/drawingml/2006/table">
            <a:tbl>
              <a:tblPr/>
              <a:tblGrid>
                <a:gridCol w="2371610">
                  <a:extLst>
                    <a:ext uri="{9D8B030D-6E8A-4147-A177-3AD203B41FA5}">
                      <a16:colId xmlns:a16="http://schemas.microsoft.com/office/drawing/2014/main" val="1297595478"/>
                    </a:ext>
                  </a:extLst>
                </a:gridCol>
                <a:gridCol w="1958007">
                  <a:extLst>
                    <a:ext uri="{9D8B030D-6E8A-4147-A177-3AD203B41FA5}">
                      <a16:colId xmlns:a16="http://schemas.microsoft.com/office/drawing/2014/main" val="597344926"/>
                    </a:ext>
                  </a:extLst>
                </a:gridCol>
                <a:gridCol w="2209994">
                  <a:extLst>
                    <a:ext uri="{9D8B030D-6E8A-4147-A177-3AD203B41FA5}">
                      <a16:colId xmlns:a16="http://schemas.microsoft.com/office/drawing/2014/main" val="810920761"/>
                    </a:ext>
                  </a:extLst>
                </a:gridCol>
                <a:gridCol w="2070330">
                  <a:extLst>
                    <a:ext uri="{9D8B030D-6E8A-4147-A177-3AD203B41FA5}">
                      <a16:colId xmlns:a16="http://schemas.microsoft.com/office/drawing/2014/main" val="3083457640"/>
                    </a:ext>
                  </a:extLst>
                </a:gridCol>
                <a:gridCol w="1850108">
                  <a:extLst>
                    <a:ext uri="{9D8B030D-6E8A-4147-A177-3AD203B41FA5}">
                      <a16:colId xmlns:a16="http://schemas.microsoft.com/office/drawing/2014/main" val="1249651130"/>
                    </a:ext>
                  </a:extLst>
                </a:gridCol>
              </a:tblGrid>
              <a:tr h="49968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-52"/>
                        </a:rPr>
                        <a:t>КРИТЕРИИ СРАВНЕНИЯ</a:t>
                      </a:r>
                      <a:endParaRPr lang="ru-RU" sz="1500" dirty="0"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4E0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ВЫ</a:t>
                      </a:r>
                      <a:endParaRPr lang="ru-RU" sz="1500" dirty="0">
                        <a:effectLst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4E0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-52"/>
                        </a:rPr>
                        <a:t>КОНКУРЕНТ 1</a:t>
                      </a:r>
                      <a:endParaRPr lang="ru-RU" sz="1500" dirty="0"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4E0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-52"/>
                        </a:rPr>
                        <a:t>КОНКУРЕНТ 2</a:t>
                      </a:r>
                      <a:endParaRPr lang="ru-RU" sz="1500" dirty="0"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4E0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-52"/>
                        </a:rPr>
                        <a:t>КОНКУРЕНТ 3</a:t>
                      </a:r>
                      <a:endParaRPr lang="ru-RU" sz="1500" dirty="0"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4E0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195797"/>
                  </a:ext>
                </a:extLst>
              </a:tr>
              <a:tr h="49968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Критерий 1</a:t>
                      </a:r>
                      <a:endParaRPr lang="ru-RU" sz="1500" dirty="0">
                        <a:effectLst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037076"/>
                  </a:ext>
                </a:extLst>
              </a:tr>
              <a:tr h="49968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Критерий 1</a:t>
                      </a:r>
                      <a:endParaRPr lang="ru-RU" sz="1500" dirty="0">
                        <a:effectLst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700772"/>
                  </a:ext>
                </a:extLst>
              </a:tr>
              <a:tr h="49968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Критерий 2</a:t>
                      </a:r>
                      <a:endParaRPr lang="ru-RU" sz="1500" dirty="0">
                        <a:effectLst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479694"/>
                  </a:ext>
                </a:extLst>
              </a:tr>
              <a:tr h="49968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Критерий 3</a:t>
                      </a:r>
                      <a:endParaRPr lang="ru-RU" sz="1500" dirty="0">
                        <a:effectLst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82827"/>
                  </a:ext>
                </a:extLst>
              </a:tr>
              <a:tr h="49968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Критерий 4 и т.д.</a:t>
                      </a:r>
                      <a:endParaRPr lang="ru-RU" sz="1500" dirty="0">
                        <a:effectLst/>
                      </a:endParaRP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77151" marR="77151" marT="38576" marB="38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99907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6199D27C-7764-46A8-9149-3A53C904E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75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3DFE9B-278D-4942-B301-AE88061EC932}"/>
              </a:ext>
            </a:extLst>
          </p:cNvPr>
          <p:cNvSpPr txBox="1"/>
          <p:nvPr/>
        </p:nvSpPr>
        <p:spPr>
          <a:xfrm>
            <a:off x="1247775" y="5550624"/>
            <a:ext cx="950158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Рекомендуем сравнить себя как с прямыми конкурентами, так и с косвенными. Обычно кажется сомнительным, если вы лучше всех конкурентов по всем параметрам. Критерии сравнения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выбираются исходя из важности для пользователя и клиента. </a:t>
            </a: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CD4B75A9-5F70-4A67-B99E-7B7E4E5CFE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1011341" y="5353788"/>
            <a:ext cx="293570" cy="113233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0836BDF-4DD4-42DB-AD0C-98E259515C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28944" y="5353789"/>
            <a:ext cx="293570" cy="113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10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ABA00ADD-53C9-41AE-9443-518927D8FB9E}"/>
              </a:ext>
            </a:extLst>
          </p:cNvPr>
          <p:cNvSpPr/>
          <p:nvPr/>
        </p:nvSpPr>
        <p:spPr>
          <a:xfrm>
            <a:off x="1800343" y="4735760"/>
            <a:ext cx="9315332" cy="46305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47E6CE-FEEF-4D6A-B082-9DB0BE58E77B}"/>
              </a:ext>
            </a:extLst>
          </p:cNvPr>
          <p:cNvSpPr txBox="1"/>
          <p:nvPr/>
        </p:nvSpPr>
        <p:spPr>
          <a:xfrm>
            <a:off x="1651203" y="744453"/>
            <a:ext cx="3535330" cy="646331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altLang="ko-KR" sz="3600" dirty="0">
                <a:ln w="25400">
                  <a:noFill/>
                </a:ln>
                <a:solidFill>
                  <a:srgbClr val="E84E0E"/>
                </a:solidFill>
                <a:latin typeface="Montserrat" panose="00000500000000000000" pitchFamily="2" charset="-52"/>
                <a:cs typeface="Arial" panose="020B0604020202020204" pitchFamily="34" charset="0"/>
              </a:rPr>
              <a:t>Дорожная карта</a:t>
            </a:r>
            <a:endParaRPr lang="ko-KR" altLang="en-US" sz="3600" dirty="0">
              <a:ln w="25400">
                <a:noFill/>
              </a:ln>
              <a:solidFill>
                <a:srgbClr val="E84E0E"/>
              </a:solidFill>
              <a:effectLst/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sp>
        <p:nvSpPr>
          <p:cNvPr id="18" name="직각 삼각형 9">
            <a:extLst>
              <a:ext uri="{FF2B5EF4-FFF2-40B4-BE49-F238E27FC236}">
                <a16:creationId xmlns:a16="http://schemas.microsoft.com/office/drawing/2014/main" id="{C4ED5A10-7512-4F1E-BB2A-E0583E0FB097}"/>
              </a:ext>
            </a:extLst>
          </p:cNvPr>
          <p:cNvSpPr/>
          <p:nvPr/>
        </p:nvSpPr>
        <p:spPr>
          <a:xfrm>
            <a:off x="-15557" y="5873472"/>
            <a:ext cx="984530" cy="984530"/>
          </a:xfrm>
          <a:prstGeom prst="rtTriangle">
            <a:avLst/>
          </a:prstGeom>
          <a:solidFill>
            <a:srgbClr val="E84E0E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44918519-FC96-4969-BD17-74D6BE5513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2600" y="398742"/>
            <a:ext cx="1086141" cy="109504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6FF8255-999B-4D0F-8166-47933ADC105E}"/>
              </a:ext>
            </a:extLst>
          </p:cNvPr>
          <p:cNvSpPr txBox="1"/>
          <p:nvPr/>
        </p:nvSpPr>
        <p:spPr>
          <a:xfrm>
            <a:off x="1680495" y="1684420"/>
            <a:ext cx="83017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Ключевые точки в развитии проекта на ближайшие 2 года с привязкой к ключевому показателю [количество пользователей/ клиентов, выручка и др.].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51BCF2-8FF2-432A-9CC6-CE39FE125D58}"/>
              </a:ext>
            </a:extLst>
          </p:cNvPr>
          <p:cNvSpPr txBox="1"/>
          <p:nvPr/>
        </p:nvSpPr>
        <p:spPr>
          <a:xfrm>
            <a:off x="1718121" y="3637061"/>
            <a:ext cx="12330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400" b="1" i="0" u="none" strike="noStrike" dirty="0" err="1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Custdev</a:t>
            </a:r>
            <a:endParaRPr lang="ru-RU" sz="1400" b="0" i="0" u="none" strike="noStrike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9CE01A-36AC-41F1-96EC-04C55D5BD4A5}"/>
              </a:ext>
            </a:extLst>
          </p:cNvPr>
          <p:cNvSpPr txBox="1"/>
          <p:nvPr/>
        </p:nvSpPr>
        <p:spPr>
          <a:xfrm>
            <a:off x="1800343" y="5448273"/>
            <a:ext cx="1006678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100" b="1" dirty="0">
                <a:solidFill>
                  <a:srgbClr val="000000"/>
                </a:solidFill>
                <a:latin typeface="Montserrat" panose="00000500000000000000" pitchFamily="2" charset="-52"/>
              </a:rPr>
              <a:t>Октябрь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2022</a:t>
            </a:r>
            <a:endParaRPr lang="ru-RU" sz="2000" b="0" i="0" u="none" strike="noStrike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9A4ED9-B54D-4243-BC67-0BC79BC3AEE8}"/>
              </a:ext>
            </a:extLst>
          </p:cNvPr>
          <p:cNvSpPr txBox="1"/>
          <p:nvPr/>
        </p:nvSpPr>
        <p:spPr>
          <a:xfrm>
            <a:off x="4129780" y="5448273"/>
            <a:ext cx="1015054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100" b="1" dirty="0">
                <a:solidFill>
                  <a:srgbClr val="000000"/>
                </a:solidFill>
                <a:latin typeface="Montserrat" panose="00000500000000000000" pitchFamily="2" charset="-52"/>
              </a:rPr>
              <a:t>Декабрь</a:t>
            </a:r>
          </a:p>
          <a:p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2022</a:t>
            </a:r>
            <a:endParaRPr lang="ru-RU" sz="2000" b="0" i="0" u="none" strike="noStrike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852EC7-EC24-42D7-8591-9B6930D18AD1}"/>
              </a:ext>
            </a:extLst>
          </p:cNvPr>
          <p:cNvSpPr txBox="1"/>
          <p:nvPr/>
        </p:nvSpPr>
        <p:spPr>
          <a:xfrm>
            <a:off x="7148297" y="1550052"/>
            <a:ext cx="8721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100" b="1" dirty="0">
                <a:solidFill>
                  <a:schemeClr val="bg1"/>
                </a:solidFill>
                <a:latin typeface="Montserrat" panose="00000500000000000000" pitchFamily="2" charset="-52"/>
              </a:rPr>
              <a:t>Декабрь</a:t>
            </a:r>
            <a:endParaRPr lang="ru-RU" sz="1100" b="0" i="0" u="none" strike="noStrike" dirty="0">
              <a:solidFill>
                <a:schemeClr val="bg1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125EC4D-921E-4EED-88E6-D0D663FC9CE6}"/>
              </a:ext>
            </a:extLst>
          </p:cNvPr>
          <p:cNvSpPr txBox="1"/>
          <p:nvPr/>
        </p:nvSpPr>
        <p:spPr>
          <a:xfrm>
            <a:off x="1680495" y="2258880"/>
            <a:ext cx="11509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Пример: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10D0A2-872D-400D-8EDE-004C1AD779CD}"/>
              </a:ext>
            </a:extLst>
          </p:cNvPr>
          <p:cNvSpPr txBox="1"/>
          <p:nvPr/>
        </p:nvSpPr>
        <p:spPr>
          <a:xfrm rot="16200000">
            <a:off x="10562785" y="4449855"/>
            <a:ext cx="257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730" baseline="0" dirty="0"/>
              <a:t>STARTUP LYNCH</a:t>
            </a:r>
            <a:endParaRPr lang="ru-RU" sz="1200" spc="730" baseline="0" dirty="0"/>
          </a:p>
        </p:txBody>
      </p:sp>
      <p:pic>
        <p:nvPicPr>
          <p:cNvPr id="30" name="Изображение 8">
            <a:extLst>
              <a:ext uri="{FF2B5EF4-FFF2-40B4-BE49-F238E27FC236}">
                <a16:creationId xmlns:a16="http://schemas.microsoft.com/office/drawing/2014/main" id="{5D060BCB-8934-45DA-83C3-9AA3430DFD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384" y="758988"/>
            <a:ext cx="2471016" cy="46305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C8EAD53-2944-4ED7-B756-8959156641B3}"/>
              </a:ext>
            </a:extLst>
          </p:cNvPr>
          <p:cNvSpPr txBox="1"/>
          <p:nvPr/>
        </p:nvSpPr>
        <p:spPr>
          <a:xfrm>
            <a:off x="6619993" y="5448273"/>
            <a:ext cx="1006678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100" b="1" dirty="0">
                <a:solidFill>
                  <a:srgbClr val="000000"/>
                </a:solidFill>
                <a:latin typeface="Montserrat" panose="00000500000000000000" pitchFamily="2" charset="-52"/>
              </a:rPr>
              <a:t>Февраль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2023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0AEBACB-A917-4D97-B1C4-BFA6F7897B99}"/>
              </a:ext>
            </a:extLst>
          </p:cNvPr>
          <p:cNvSpPr txBox="1"/>
          <p:nvPr/>
        </p:nvSpPr>
        <p:spPr>
          <a:xfrm>
            <a:off x="9018483" y="5448273"/>
            <a:ext cx="872140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100" b="1" dirty="0">
                <a:solidFill>
                  <a:srgbClr val="000000"/>
                </a:solidFill>
                <a:latin typeface="Montserrat" panose="00000500000000000000" pitchFamily="2" charset="-52"/>
              </a:rPr>
              <a:t>Апрель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2023</a:t>
            </a:r>
            <a:endParaRPr lang="ru-RU" sz="2000" b="0" i="0" u="none" strike="noStrike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2555AC-7D4F-4A24-B720-43964F889E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63385" y="4562522"/>
            <a:ext cx="1057275" cy="75723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F358E2B-000F-416F-95D5-9675687573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77982" y="4386310"/>
            <a:ext cx="1057275" cy="93345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E1070A9-D991-4057-AA2C-E364C88911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44979" y="4230826"/>
            <a:ext cx="1061256" cy="111384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786B408-E0F7-4128-AA41-D8826B9C54E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28629" y="4196904"/>
            <a:ext cx="1057275" cy="1147763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165A4469-9E73-4C6B-BA68-9BB6D646BF0B}"/>
              </a:ext>
            </a:extLst>
          </p:cNvPr>
          <p:cNvSpPr txBox="1"/>
          <p:nvPr/>
        </p:nvSpPr>
        <p:spPr>
          <a:xfrm>
            <a:off x="4129780" y="3637061"/>
            <a:ext cx="7989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Montserrat" panose="00000500000000000000" pitchFamily="2" charset="-52"/>
              </a:rPr>
              <a:t>MVP</a:t>
            </a:r>
            <a:endParaRPr lang="ru-RU" sz="1400" b="0" i="0" u="none" strike="noStrike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BCD5EA4-38CE-4BB6-970D-A0E6350005A3}"/>
              </a:ext>
            </a:extLst>
          </p:cNvPr>
          <p:cNvSpPr txBox="1"/>
          <p:nvPr/>
        </p:nvSpPr>
        <p:spPr>
          <a:xfrm>
            <a:off x="6098078" y="3578983"/>
            <a:ext cx="20157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Montserrat" panose="00000500000000000000" pitchFamily="2" charset="-52"/>
              </a:rPr>
              <a:t>11 </a:t>
            </a:r>
            <a:r>
              <a:rPr lang="ru-RU" sz="1400" b="1" dirty="0">
                <a:solidFill>
                  <a:srgbClr val="000000"/>
                </a:solidFill>
                <a:latin typeface="Montserrat" panose="00000500000000000000" pitchFamily="2" charset="-52"/>
              </a:rPr>
              <a:t>продаж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150 пользователей</a:t>
            </a:r>
            <a:endParaRPr lang="ru-RU" sz="1400" b="0" i="0" u="none" strike="noStrike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C55E7C9-E8EA-45BC-B55E-560275C776DF}"/>
              </a:ext>
            </a:extLst>
          </p:cNvPr>
          <p:cNvSpPr txBox="1"/>
          <p:nvPr/>
        </p:nvSpPr>
        <p:spPr>
          <a:xfrm>
            <a:off x="8399535" y="3578983"/>
            <a:ext cx="22660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Montserrat" panose="00000500000000000000" pitchFamily="2" charset="-52"/>
              </a:rPr>
              <a:t>40</a:t>
            </a:r>
            <a:r>
              <a:rPr lang="en-US" sz="1400" b="1" dirty="0">
                <a:solidFill>
                  <a:srgbClr val="000000"/>
                </a:solidFill>
                <a:latin typeface="Montserrat" panose="00000500000000000000" pitchFamily="2" charset="-52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Montserrat" panose="00000500000000000000" pitchFamily="2" charset="-52"/>
              </a:rPr>
              <a:t>продаж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Montserrat" panose="00000500000000000000" pitchFamily="2" charset="-52"/>
              </a:rPr>
              <a:t>4</a:t>
            </a:r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50 пользователей</a:t>
            </a:r>
            <a:endParaRPr lang="ru-RU" sz="1400" b="0" i="0" u="none" strike="noStrike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509300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782</Words>
  <Application>Microsoft Office PowerPoint</Application>
  <PresentationFormat>Широкоэкранный</PresentationFormat>
  <Paragraphs>124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맑은 고딕</vt:lpstr>
      <vt:lpstr>Arial</vt:lpstr>
      <vt:lpstr>Calibri</vt:lpstr>
      <vt:lpstr>Calibri Light</vt:lpstr>
      <vt:lpstr>Montserrat</vt:lpstr>
      <vt:lpstr>Тема Office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MSI</dc:creator>
  <cp:lastModifiedBy>Мария Калинина</cp:lastModifiedBy>
  <cp:revision>58</cp:revision>
  <dcterms:created xsi:type="dcterms:W3CDTF">2023-02-01T10:18:10Z</dcterms:created>
  <dcterms:modified xsi:type="dcterms:W3CDTF">2023-02-13T08:03:49Z</dcterms:modified>
</cp:coreProperties>
</file>