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</p:sldMasterIdLst>
  <p:notesMasterIdLst>
    <p:notesMasterId r:id="rId28"/>
  </p:notesMasterIdLst>
  <p:handoutMasterIdLst>
    <p:handoutMasterId r:id="rId29"/>
  </p:handoutMasterIdLst>
  <p:sldIdLst>
    <p:sldId id="324" r:id="rId15"/>
    <p:sldId id="330" r:id="rId16"/>
    <p:sldId id="334" r:id="rId17"/>
    <p:sldId id="327" r:id="rId18"/>
    <p:sldId id="335" r:id="rId19"/>
    <p:sldId id="297" r:id="rId20"/>
    <p:sldId id="337" r:id="rId21"/>
    <p:sldId id="269" r:id="rId22"/>
    <p:sldId id="270" r:id="rId23"/>
    <p:sldId id="332" r:id="rId24"/>
    <p:sldId id="336" r:id="rId25"/>
    <p:sldId id="325" r:id="rId26"/>
    <p:sldId id="280" r:id="rId27"/>
  </p:sldIdLst>
  <p:sldSz cx="13004800" cy="9753600"/>
  <p:notesSz cx="666908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5pPr>
    <a:lvl6pPr marL="22860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6pPr>
    <a:lvl7pPr marL="27432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7pPr>
    <a:lvl8pPr marL="32004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8pPr>
    <a:lvl9pPr marL="36576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FFFF"/>
    <a:srgbClr val="FFCC00"/>
    <a:srgbClr val="FF0000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9" autoAdjust="0"/>
    <p:restoredTop sz="95007" autoAdjust="0"/>
  </p:normalViewPr>
  <p:slideViewPr>
    <p:cSldViewPr>
      <p:cViewPr>
        <p:scale>
          <a:sx n="47" d="100"/>
          <a:sy n="47" d="100"/>
        </p:scale>
        <p:origin x="2896" y="13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D070A473-3DD2-4163-8F02-18AD4A31DFEF}" type="datetimeFigureOut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FEAC65D4-697D-48C4-B55D-C57363142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7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5533942C-A75E-48A3-A70D-9619EE8B429C}" type="datetimeFigureOut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06A7274D-68BB-4A40-99E0-2F159FEB6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77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8F65EE-AF8C-4B50-8D52-14ECE775D588}" type="slidenum">
              <a:rPr lang="ru-RU" smtClean="0">
                <a:latin typeface="Gill Sans"/>
                <a:sym typeface="Gill Sans"/>
              </a:rPr>
              <a:pPr>
                <a:defRPr/>
              </a:pPr>
              <a:t>1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4010AE3-B352-49EF-A7F2-8C6B644690D8}" type="slidenum">
              <a:rPr lang="ru-RU" smtClean="0">
                <a:latin typeface="Gill Sans"/>
                <a:sym typeface="Gill Sans"/>
              </a:rPr>
              <a:pPr>
                <a:defRPr/>
              </a:pPr>
              <a:t>10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11</a:t>
            </a:fld>
            <a:endParaRPr lang="ru-RU" smtClean="0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8527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EAD9DC5-7258-4713-8921-85D658981381}" type="slidenum">
              <a:rPr lang="ru-RU" smtClean="0">
                <a:latin typeface="Gill Sans"/>
                <a:sym typeface="Gill Sans"/>
              </a:rPr>
              <a:pPr>
                <a:defRPr/>
              </a:pPr>
              <a:t>12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4C5C893-EE78-4091-8CA1-542DAFDBE666}" type="slidenum">
              <a:rPr lang="ru-RU" smtClean="0">
                <a:latin typeface="Gill Sans"/>
                <a:sym typeface="Gill Sans"/>
              </a:rPr>
              <a:pPr>
                <a:defRPr/>
              </a:pPr>
              <a:t>13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2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3</a:t>
            </a:fld>
            <a:endParaRPr lang="ru-RU" smtClean="0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08664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4603EB-7404-4BE8-BF08-E816AB28FB09}" type="slidenum">
              <a:rPr lang="ru-RU" smtClean="0">
                <a:latin typeface="Gill Sans"/>
                <a:sym typeface="Gill Sans"/>
              </a:rPr>
              <a:pPr>
                <a:defRPr/>
              </a:pPr>
              <a:t>4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4E06FB-22D0-4C86-A5DE-25876F67D890}" type="slidenum">
              <a:rPr lang="ru-RU" smtClean="0">
                <a:latin typeface="Gill Sans"/>
                <a:sym typeface="Gill Sans"/>
              </a:rPr>
              <a:pPr>
                <a:defRPr/>
              </a:pPr>
              <a:t>5</a:t>
            </a:fld>
            <a:endParaRPr lang="ru-RU" smtClean="0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7963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69BBE41-AB8B-4326-BE2D-7721449E4BDC}" type="slidenum">
              <a:rPr lang="ru-RU" smtClean="0">
                <a:latin typeface="Gill Sans"/>
                <a:sym typeface="Gill Sans"/>
              </a:rPr>
              <a:pPr>
                <a:defRPr/>
              </a:pPr>
              <a:t>6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25A668-07AB-4CC9-BC77-CBAE79481AA9}" type="slidenum">
              <a:rPr lang="ru-RU" smtClean="0">
                <a:latin typeface="Gill Sans"/>
                <a:sym typeface="Gill Sans"/>
              </a:rPr>
              <a:pPr>
                <a:defRPr/>
              </a:pPr>
              <a:t>7</a:t>
            </a:fld>
            <a:endParaRPr lang="ru-RU" smtClean="0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30254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354F967-5ED2-413E-BD86-880A60DA3087}" type="slidenum">
              <a:rPr lang="ru-RU" smtClean="0">
                <a:latin typeface="Gill Sans"/>
                <a:sym typeface="Gill Sans"/>
              </a:rPr>
              <a:pPr>
                <a:defRPr/>
              </a:pPr>
              <a:t>8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602806-B447-4809-8AF8-181D47E32425}" type="slidenum">
              <a:rPr lang="ru-RU" smtClean="0">
                <a:latin typeface="Gill Sans"/>
                <a:sym typeface="Gill Sans"/>
              </a:rPr>
              <a:pPr>
                <a:defRPr/>
              </a:pPr>
              <a:t>9</a:t>
            </a:fld>
            <a:endParaRPr lang="ru-RU" smtClean="0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873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1639888"/>
            <a:ext cx="2616200" cy="4519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1639888"/>
            <a:ext cx="7696200" cy="4519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271588" y="1639888"/>
            <a:ext cx="10464800" cy="45196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773988" y="27686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831388" y="27686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873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1271588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1271588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466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46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5030788"/>
            <a:ext cx="5156200" cy="1128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5030788"/>
            <a:ext cx="5156200" cy="1128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50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49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35550" y="1408113"/>
            <a:ext cx="1466850" cy="66817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5000" y="1408113"/>
            <a:ext cx="4248150" cy="66817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50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49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35550" y="1408113"/>
            <a:ext cx="1466850" cy="66817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5000" y="1408113"/>
            <a:ext cx="4248150" cy="66817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55588"/>
            <a:ext cx="2925762" cy="8456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55588"/>
            <a:ext cx="8624888" cy="84566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1.xml"/><Relationship Id="rId12" Type="http://schemas.openxmlformats.org/officeDocument/2006/relationships/theme" Target="../theme/theme10.xml"/><Relationship Id="rId1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07.xml"/><Relationship Id="rId8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2.xml"/><Relationship Id="rId12" Type="http://schemas.openxmlformats.org/officeDocument/2006/relationships/theme" Target="../theme/theme11.xml"/><Relationship Id="rId1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3.xml"/><Relationship Id="rId12" Type="http://schemas.openxmlformats.org/officeDocument/2006/relationships/theme" Target="../theme/theme12.xml"/><Relationship Id="rId1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29.xml"/><Relationship Id="rId8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4.xml"/><Relationship Id="rId12" Type="http://schemas.openxmlformats.org/officeDocument/2006/relationships/theme" Target="../theme/theme13.xml"/><Relationship Id="rId1" Type="http://schemas.openxmlformats.org/officeDocument/2006/relationships/slideLayout" Target="../slideLayouts/slideLayout134.xml"/><Relationship Id="rId2" Type="http://schemas.openxmlformats.org/officeDocument/2006/relationships/slideLayout" Target="../slideLayouts/slideLayout135.xml"/><Relationship Id="rId3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8.xml"/><Relationship Id="rId6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0.xml"/><Relationship Id="rId8" Type="http://schemas.openxmlformats.org/officeDocument/2006/relationships/slideLayout" Target="../slideLayouts/slideLayout141.xml"/><Relationship Id="rId9" Type="http://schemas.openxmlformats.org/officeDocument/2006/relationships/slideLayout" Target="../slideLayouts/slideLayout142.xml"/><Relationship Id="rId10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5.xml"/><Relationship Id="rId12" Type="http://schemas.openxmlformats.org/officeDocument/2006/relationships/theme" Target="../theme/theme14.xml"/><Relationship Id="rId1" Type="http://schemas.openxmlformats.org/officeDocument/2006/relationships/slideLayout" Target="../slideLayouts/slideLayout145.xml"/><Relationship Id="rId2" Type="http://schemas.openxmlformats.org/officeDocument/2006/relationships/slideLayout" Target="../slideLayouts/slideLayout146.xml"/><Relationship Id="rId3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149.xml"/><Relationship Id="rId6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1.xml"/><Relationship Id="rId8" Type="http://schemas.openxmlformats.org/officeDocument/2006/relationships/slideLayout" Target="../slideLayouts/slideLayout152.xml"/><Relationship Id="rId9" Type="http://schemas.openxmlformats.org/officeDocument/2006/relationships/slideLayout" Target="../slideLayouts/slideLayout153.xml"/><Relationship Id="rId10" Type="http://schemas.openxmlformats.org/officeDocument/2006/relationships/slideLayout" Target="../slideLayouts/slideLayout154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1" Type="http://schemas.openxmlformats.org/officeDocument/2006/relationships/slideLayout" Target="../slideLayouts/slideLayout79.xml"/><Relationship Id="rId2" Type="http://schemas.openxmlformats.org/officeDocument/2006/relationships/slideLayout" Target="../slideLayouts/slideLayout80.xml"/><Relationship Id="rId3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6.xml"/><Relationship Id="rId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1" Type="http://schemas.openxmlformats.org/officeDocument/2006/relationships/slideLayout" Target="../slideLayouts/slideLayout90.xml"/><Relationship Id="rId2" Type="http://schemas.openxmlformats.org/officeDocument/2006/relationships/slideLayout" Target="../slideLayouts/slideLayout91.xml"/><Relationship Id="rId3" Type="http://schemas.openxmlformats.org/officeDocument/2006/relationships/slideLayout" Target="../slideLayouts/slideLayout92.xml"/><Relationship Id="rId4" Type="http://schemas.openxmlformats.org/officeDocument/2006/relationships/slideLayout" Target="../slideLayouts/slideLayout93.xml"/><Relationship Id="rId5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6.xml"/><Relationship Id="rId8" Type="http://schemas.openxmlformats.org/officeDocument/2006/relationships/slideLayout" Target="../slideLayouts/slideLayout97.xml"/><Relationship Id="rId9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5030788"/>
            <a:ext cx="10464800" cy="1128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1639888"/>
            <a:ext cx="104648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50419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104648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3988" y="2768600"/>
            <a:ext cx="39624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50419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104648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162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0734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306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39878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450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971800"/>
            <a:ext cx="10464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1271588"/>
            <a:ext cx="10464800" cy="721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16200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0734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306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39878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450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7367588"/>
            <a:ext cx="10464800" cy="170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7367588"/>
            <a:ext cx="10464800" cy="170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9488"/>
            <a:ext cx="58674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8113"/>
            <a:ext cx="5867400" cy="330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9488"/>
            <a:ext cx="58674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8113"/>
            <a:ext cx="5867400" cy="330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73088" y="4156422"/>
            <a:ext cx="11501437" cy="1563688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Calibri" pitchFamily="34" charset="0"/>
                <a:cs typeface="Calibri" pitchFamily="34" charset="0"/>
              </a:rPr>
              <a:t>«Название компании»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271588" y="5810597"/>
            <a:ext cx="10464800" cy="11287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Ключевая фраза, определяющая деятельность компании или характеризующая новый продукт</a:t>
            </a:r>
          </a:p>
        </p:txBody>
      </p:sp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1893888" y="2140496"/>
            <a:ext cx="11715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Calibri" pitchFamily="34" charset="0"/>
                <a:cs typeface="Calibri" pitchFamily="34" charset="0"/>
              </a:rPr>
              <a:t>Логотип компании</a:t>
            </a:r>
          </a:p>
          <a:p>
            <a:r>
              <a:rPr lang="ru-RU" sz="2800" dirty="0">
                <a:latin typeface="Calibri" pitchFamily="34" charset="0"/>
                <a:cs typeface="Calibri" pitchFamily="34" charset="0"/>
              </a:rPr>
              <a:t>Возможно, изображение продукта или прототипа</a:t>
            </a:r>
          </a:p>
        </p:txBody>
      </p:sp>
      <p:sp>
        <p:nvSpPr>
          <p:cNvPr id="14348" name="Rectangle 7"/>
          <p:cNvSpPr>
            <a:spLocks/>
          </p:cNvSpPr>
          <p:nvPr/>
        </p:nvSpPr>
        <p:spPr bwMode="auto">
          <a:xfrm>
            <a:off x="9074150" y="7325072"/>
            <a:ext cx="3930650" cy="22322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175559" bIns="0" anchor="ctr"/>
          <a:lstStyle/>
          <a:p>
            <a:pPr>
              <a:lnSpc>
                <a:spcPct val="13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Имя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Фамилия</a:t>
            </a:r>
          </a:p>
          <a:p>
            <a:pPr>
              <a:lnSpc>
                <a:spcPct val="13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Почта/телефон</a:t>
            </a:r>
          </a:p>
          <a:p>
            <a:pPr>
              <a:lnSpc>
                <a:spcPct val="13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Официальный сайт</a:t>
            </a:r>
            <a:endParaRPr lang="ru-RU" sz="2800" b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Arial" pitchFamily="34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>
            <a:off x="1144588" y="5380856"/>
            <a:ext cx="10464800" cy="2497138"/>
          </a:xfrm>
        </p:spPr>
        <p:txBody>
          <a:bodyPr/>
          <a:lstStyle/>
          <a:p>
            <a:pPr marL="742950" indent="-742950" algn="l" eaLnBrk="1" hangingPunct="1">
              <a:buFontTx/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Контактная информация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222176" y="196280"/>
            <a:ext cx="10464800" cy="1285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Резюме</a:t>
            </a:r>
          </a:p>
          <a:p>
            <a:pPr>
              <a:defRPr/>
            </a:pPr>
            <a:r>
              <a:rPr lang="ru-RU" sz="2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(что должно запомниться после Вашей презентации?)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741760" y="3517316"/>
            <a:ext cx="11233248" cy="4786346"/>
          </a:xfrm>
        </p:spPr>
        <p:txBody>
          <a:bodyPr/>
          <a:lstStyle/>
          <a:p>
            <a:pPr marL="0" indent="0" algn="l" eaLnBrk="1" hangingPunct="1">
              <a:spcAft>
                <a:spcPts val="2400"/>
              </a:spcAft>
              <a:buNone/>
              <a:defRPr/>
            </a:pPr>
            <a:r>
              <a:rPr lang="ru-RU" sz="3200" dirty="0" smtClean="0">
                <a:latin typeface="Calibri" pitchFamily="34" charset="0"/>
                <a:cs typeface="Calibri" pitchFamily="34" charset="0"/>
                <a:sym typeface="Gill Sans" charset="0"/>
              </a:rPr>
              <a:t>Как работает продукт? </a:t>
            </a:r>
          </a:p>
          <a:p>
            <a:pPr marL="0" indent="0" algn="l" eaLnBrk="1" hangingPunct="1">
              <a:spcAft>
                <a:spcPts val="2400"/>
              </a:spcAft>
              <a:buNone/>
              <a:defRPr/>
            </a:pPr>
            <a:r>
              <a:rPr lang="ru-RU" sz="3200" dirty="0" smtClean="0">
                <a:latin typeface="Calibri" pitchFamily="34" charset="0"/>
                <a:cs typeface="Calibri" pitchFamily="34" charset="0"/>
                <a:sym typeface="Gill Sans" charset="0"/>
              </a:rPr>
              <a:t>За счет чего продукт работает?</a:t>
            </a:r>
          </a:p>
          <a:p>
            <a:pPr marL="0" indent="0" algn="l" eaLnBrk="1" hangingPunct="1">
              <a:spcAft>
                <a:spcPts val="1800"/>
              </a:spcAft>
              <a:buNone/>
              <a:defRPr/>
            </a:pPr>
            <a:r>
              <a:rPr lang="ru-RU" sz="3200" dirty="0" smtClean="0">
                <a:latin typeface="Calibri" pitchFamily="34" charset="0"/>
                <a:cs typeface="Calibri" pitchFamily="34" charset="0"/>
                <a:sym typeface="Gill Sans" charset="0"/>
              </a:rPr>
              <a:t>Хорошо использовать схемы или картинки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41760" y="556320"/>
            <a:ext cx="9600704" cy="1126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Технология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</a:t>
            </a:r>
            <a:r>
              <a:rPr lang="ru-RU" dirty="0" smtClean="0">
                <a:solidFill>
                  <a:srgbClr val="FF9900"/>
                </a:solidFill>
                <a:latin typeface="Calibri" panose="020F0502020204030204" pitchFamily="34" charset="0"/>
              </a:rPr>
              <a:t>ополнительный слайд</a:t>
            </a:r>
            <a:endParaRPr lang="ru-RU" dirty="0">
              <a:solidFill>
                <a:srgbClr val="FF99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88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1294184" y="196280"/>
            <a:ext cx="10464800" cy="1080120"/>
          </a:xfrm>
        </p:spPr>
        <p:txBody>
          <a:bodyPr anchor="ctr"/>
          <a:lstStyle/>
          <a:p>
            <a:pPr algn="l" eaLnBrk="1" hangingPunct="1"/>
            <a:r>
              <a:rPr lang="ru-RU" sz="4800" dirty="0" smtClean="0">
                <a:latin typeface="Calibri" pitchFamily="34" charset="0"/>
                <a:cs typeface="Calibri" pitchFamily="34" charset="0"/>
              </a:rPr>
              <a:t>Маркетинг</a:t>
            </a:r>
          </a:p>
        </p:txBody>
      </p:sp>
      <p:sp>
        <p:nvSpPr>
          <p:cNvPr id="20484" name="Содержимое 2"/>
          <p:cNvSpPr>
            <a:spLocks noGrp="1"/>
          </p:cNvSpPr>
          <p:nvPr>
            <p:ph idx="1"/>
          </p:nvPr>
        </p:nvSpPr>
        <p:spPr>
          <a:xfrm>
            <a:off x="1073150" y="3364632"/>
            <a:ext cx="10464800" cy="4286250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Первый рынок для входа и развития</a:t>
            </a:r>
          </a:p>
          <a:p>
            <a:pPr marL="742950" indent="-742950" algn="l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Какие инструменты и каналы используются для выхода на рынок?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Кто принимает решение о покупке «продукта»?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Почему он купит продукт?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</a:t>
            </a:r>
            <a:r>
              <a:rPr lang="ru-RU" dirty="0" smtClean="0">
                <a:solidFill>
                  <a:srgbClr val="FF9900"/>
                </a:solidFill>
                <a:latin typeface="Calibri" panose="020F0502020204030204" pitchFamily="34" charset="0"/>
              </a:rPr>
              <a:t>ополнительный слайд</a:t>
            </a:r>
            <a:endParaRPr lang="ru-RU" dirty="0">
              <a:solidFill>
                <a:srgbClr val="FF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222176" y="268288"/>
            <a:ext cx="10464800" cy="9101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 anchor="ctr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Стратегия </a:t>
            </a:r>
            <a:r>
              <a:rPr lang="ru-RU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развития</a:t>
            </a:r>
            <a:endParaRPr lang="ru-RU" sz="4800" kern="0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Gill Sans" charset="0"/>
            </a:endParaRPr>
          </a:p>
        </p:txBody>
      </p:sp>
      <p:sp>
        <p:nvSpPr>
          <p:cNvPr id="23556" name="Содержимое 2"/>
          <p:cNvSpPr>
            <a:spLocks noGrp="1"/>
          </p:cNvSpPr>
          <p:nvPr>
            <p:ph idx="4294967295"/>
          </p:nvPr>
        </p:nvSpPr>
        <p:spPr>
          <a:xfrm>
            <a:off x="1119458" y="4012704"/>
            <a:ext cx="10464800" cy="2497138"/>
          </a:xfrm>
        </p:spPr>
        <p:txBody>
          <a:bodyPr/>
          <a:lstStyle/>
          <a:p>
            <a:pPr marL="742950" indent="-742950" algn="just" eaLnBrk="1" hangingPunct="1"/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Ключевые точки в развитии проекта (план-график)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</a:t>
            </a:r>
            <a:r>
              <a:rPr lang="ru-RU" dirty="0" smtClean="0">
                <a:solidFill>
                  <a:srgbClr val="FF9900"/>
                </a:solidFill>
                <a:latin typeface="Calibri" panose="020F0502020204030204" pitchFamily="34" charset="0"/>
              </a:rPr>
              <a:t>ополнительный слайд</a:t>
            </a:r>
            <a:endParaRPr lang="ru-RU" dirty="0">
              <a:solidFill>
                <a:srgbClr val="FF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975738" y="268288"/>
            <a:ext cx="10153128" cy="1135062"/>
          </a:xfrm>
        </p:spPr>
        <p:txBody>
          <a:bodyPr/>
          <a:lstStyle/>
          <a:p>
            <a:pPr algn="l" eaLnBrk="1" hangingPunct="1"/>
            <a:r>
              <a:rPr lang="ru-RU" sz="4800" dirty="0" smtClean="0">
                <a:latin typeface="Calibri" pitchFamily="34" charset="0"/>
                <a:cs typeface="Calibri" pitchFamily="34" charset="0"/>
              </a:rPr>
              <a:t>«Проблема» потребителя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800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latin typeface="Calibri" pitchFamily="34" charset="0"/>
                <a:cs typeface="Calibri" pitchFamily="34" charset="0"/>
              </a:rPr>
              <a:t>(какую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проблему потребителей решает  продукт / услуга)</a:t>
            </a:r>
            <a:endParaRPr lang="ru-RU" sz="4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1287426" y="3076600"/>
            <a:ext cx="10464800" cy="5544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algn="just" eaLnBrk="1" hangingPunct="1">
              <a:spcAft>
                <a:spcPts val="18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Раскрыть проблему потребителя</a:t>
            </a:r>
            <a:endParaRPr lang="ru-RU" sz="3200" kern="0" dirty="0">
              <a:latin typeface="Calibri" pitchFamily="34" charset="0"/>
              <a:cs typeface="Calibri" pitchFamily="34" charset="0"/>
              <a:sym typeface="Gill Sans" charset="0"/>
            </a:endParaRPr>
          </a:p>
          <a:p>
            <a:pPr lvl="1" algn="just" eaLnBrk="1" hangingPunct="1">
              <a:spcAft>
                <a:spcPts val="18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Например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, «Для определенных людей/компаний требуется наше решение, т.к. проблема не решается текущими продуктами / услугами, доступными на рынке» </a:t>
            </a:r>
            <a:endParaRPr lang="en-US" sz="3200" kern="0" dirty="0">
              <a:latin typeface="Calibri" pitchFamily="34" charset="0"/>
              <a:cs typeface="Calibri" pitchFamily="34" charset="0"/>
              <a:sym typeface="Gill Sans" charset="0"/>
            </a:endParaRP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В результате:</a:t>
            </a:r>
            <a:endParaRPr lang="ru-RU" sz="3200" kern="0" dirty="0">
              <a:latin typeface="Calibri" pitchFamily="34" charset="0"/>
              <a:cs typeface="Calibri" pitchFamily="34" charset="0"/>
              <a:sym typeface="Gill Sans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упускаются</a:t>
            </a:r>
            <a:r>
              <a:rPr lang="en-US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такие-то 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возможности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теряется </a:t>
            </a:r>
            <a:r>
              <a:rPr lang="en-US" sz="3200" kern="0" dirty="0">
                <a:latin typeface="Calibri" pitchFamily="34" charset="0"/>
                <a:cs typeface="Calibri" pitchFamily="34" charset="0"/>
                <a:sym typeface="Gill Sans" charset="0"/>
              </a:rPr>
              <a:t>N 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у.е.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тратятся </a:t>
            </a:r>
            <a:r>
              <a:rPr lang="en-US" sz="3200" kern="0" dirty="0">
                <a:latin typeface="Calibri" pitchFamily="34" charset="0"/>
                <a:cs typeface="Calibri" pitchFamily="34" charset="0"/>
                <a:sym typeface="Gill Sans" charset="0"/>
              </a:rPr>
              <a:t>N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ресурсов/ времени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741760" y="536245"/>
            <a:ext cx="8064896" cy="812163"/>
          </a:xfrm>
        </p:spPr>
        <p:txBody>
          <a:bodyPr anchor="ctr"/>
          <a:lstStyle/>
          <a:p>
            <a:pPr algn="l" eaLnBrk="1" hangingPunct="1"/>
            <a:r>
              <a:rPr lang="ru-RU" sz="4800" dirty="0" smtClean="0">
                <a:latin typeface="Calibri" pitchFamily="34" charset="0"/>
                <a:cs typeface="Calibri" pitchFamily="34" charset="0"/>
              </a:rPr>
              <a:t>Продукт 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/ </a:t>
            </a:r>
            <a:r>
              <a:rPr lang="ru-RU" sz="4800" dirty="0" smtClean="0">
                <a:latin typeface="Calibri" pitchFamily="34" charset="0"/>
                <a:cs typeface="Calibri" pitchFamily="34" charset="0"/>
              </a:rPr>
              <a:t>решение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1029792" y="3148608"/>
            <a:ext cx="11089232" cy="4786346"/>
          </a:xfrm>
        </p:spPr>
        <p:txBody>
          <a:bodyPr/>
          <a:lstStyle/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latin typeface="Calibri" pitchFamily="34" charset="0"/>
                <a:cs typeface="Calibri" pitchFamily="34" charset="0"/>
                <a:sym typeface="Gill Sans" charset="0"/>
              </a:rPr>
              <a:t>Наш продукт / сервис решает названные проблемы следующим образом</a:t>
            </a:r>
          </a:p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Calibri" panose="020F0502020204030204" pitchFamily="34" charset="0"/>
              </a:rPr>
              <a:t>Value Proposition (</a:t>
            </a:r>
            <a:r>
              <a:rPr lang="ru-RU" sz="3200" dirty="0" smtClean="0">
                <a:latin typeface="Calibri" panose="020F0502020204030204" pitchFamily="34" charset="0"/>
              </a:rPr>
              <a:t>уникальная ценность) – у нас все не как у других потому что</a:t>
            </a:r>
            <a:r>
              <a:rPr lang="en-US" sz="3200" dirty="0" smtClean="0">
                <a:latin typeface="Calibri" panose="020F0502020204030204" pitchFamily="34" charset="0"/>
              </a:rPr>
              <a:t>…</a:t>
            </a:r>
            <a:endParaRPr lang="ru-RU" sz="3200" dirty="0" smtClean="0">
              <a:latin typeface="Calibri" panose="020F0502020204030204" pitchFamily="34" charset="0"/>
            </a:endParaRPr>
          </a:p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latin typeface="Calibri" panose="020F0502020204030204" pitchFamily="34" charset="0"/>
              </a:rPr>
              <a:t>Количественная и качественная выгода для пользователя</a:t>
            </a:r>
            <a:endParaRPr lang="en-US" sz="3200" dirty="0" smtClean="0">
              <a:latin typeface="Calibri" panose="020F0502020204030204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7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813768" y="517051"/>
            <a:ext cx="10464800" cy="936104"/>
          </a:xfrm>
        </p:spPr>
        <p:txBody>
          <a:bodyPr/>
          <a:lstStyle/>
          <a:p>
            <a:pPr algn="l" eaLnBrk="1" hangingPunct="1"/>
            <a:r>
              <a:rPr lang="ru-RU" sz="4800" dirty="0" smtClean="0">
                <a:latin typeface="Calibri" pitchFamily="34" charset="0"/>
                <a:cs typeface="Calibri" pitchFamily="34" charset="0"/>
              </a:rPr>
              <a:t>Бизнес-модель</a:t>
            </a: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 bwMode="auto">
          <a:xfrm>
            <a:off x="1173808" y="2682742"/>
            <a:ext cx="11305116" cy="47863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marL="742950" indent="-742950" algn="l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На чем проект зарабатывает или планирует зарабатывать?</a:t>
            </a:r>
          </a:p>
          <a:p>
            <a:pPr marL="1543050" lvl="2" indent="-742950" algn="l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продажа продукта, 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обслуживание/техническая поддержка, рекламная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модель, комиссия со сделок, 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подписка,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др.</a:t>
            </a:r>
          </a:p>
          <a:p>
            <a:pPr marL="742950" indent="-742950" algn="l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Дистрибьюция (путь к конечному покупателю):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строим сами систему продаж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и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спользуем сети партнера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д</a:t>
            </a:r>
            <a:r>
              <a:rPr lang="ru-RU" sz="3200" kern="0" dirty="0" smtClean="0">
                <a:latin typeface="Calibri" pitchFamily="34" charset="0"/>
                <a:cs typeface="Calibri" pitchFamily="34" charset="0"/>
                <a:sym typeface="Gill Sans" charset="0"/>
              </a:rPr>
              <a:t>оговариваемся с независимыми сетями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885776" y="2466751"/>
            <a:ext cx="10687545" cy="4786313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  <a:spcAft>
                <a:spcPts val="180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Объем рынка, динамика и прогноз роста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*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- 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общий объем рынка, на который вы планируете выйти 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total available market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742950" indent="-742950" algn="just" eaLnBrk="1" hangingPunct="1">
              <a:spcBef>
                <a:spcPts val="600"/>
              </a:spcBef>
              <a:spcAft>
                <a:spcPts val="180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Доля рынка, которую вы планируете занять</a:t>
            </a:r>
          </a:p>
          <a:p>
            <a:pPr marL="0" indent="0" algn="just" eaLnBrk="1" hangingPunct="1">
              <a:buNone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*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Ссылка на источник информации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41760" y="536245"/>
            <a:ext cx="8064896" cy="812163"/>
          </a:xfrm>
        </p:spPr>
        <p:txBody>
          <a:bodyPr anchor="ctr"/>
          <a:lstStyle/>
          <a:p>
            <a:pPr algn="l" eaLnBrk="1" hangingPunct="1"/>
            <a:r>
              <a:rPr lang="ru-RU" sz="4800" dirty="0" smtClean="0">
                <a:latin typeface="Calibri" pitchFamily="34" charset="0"/>
                <a:cs typeface="Calibri" pitchFamily="34" charset="0"/>
              </a:rPr>
              <a:t>Рынок</a:t>
            </a:r>
          </a:p>
        </p:txBody>
      </p:sp>
      <p:sp>
        <p:nvSpPr>
          <p:cNvPr id="2" name="Rectangle 1"/>
          <p:cNvSpPr/>
          <p:nvPr/>
        </p:nvSpPr>
        <p:spPr>
          <a:xfrm>
            <a:off x="813768" y="7325072"/>
            <a:ext cx="10812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alibri"/>
                <a:cs typeface="Calibri"/>
              </a:rPr>
              <a:t>Если это новый рынок, по которому не достаточно данных, попробуйте </a:t>
            </a:r>
            <a:r>
              <a:rPr lang="ru-RU" sz="3200" dirty="0">
                <a:latin typeface="Calibri"/>
                <a:cs typeface="Calibri"/>
              </a:rPr>
              <a:t>понять, сколько людей потенциально могли бы приобрести продукт, и сколько это будет стоить.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35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741760" y="514563"/>
            <a:ext cx="9600704" cy="1285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Конкуренты</a:t>
            </a:r>
            <a:r>
              <a:rPr lang="en-US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*</a:t>
            </a:r>
            <a:br>
              <a:rPr lang="en-US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</a:br>
            <a:endParaRPr lang="ru-RU" sz="4800" kern="0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Gill Sans" charset="0"/>
            </a:endParaRPr>
          </a:p>
        </p:txBody>
      </p:sp>
      <p:sp>
        <p:nvSpPr>
          <p:cNvPr id="16388" name="Содержимое 2"/>
          <p:cNvSpPr>
            <a:spLocks noGrp="1"/>
          </p:cNvSpPr>
          <p:nvPr>
            <p:ph idx="4294967295"/>
          </p:nvPr>
        </p:nvSpPr>
        <p:spPr>
          <a:xfrm>
            <a:off x="1216025" y="3508648"/>
            <a:ext cx="10464800" cy="2497137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Кто еще решает такую же или смежную проблему?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Как? 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За какую цену?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В чем ваши преимущества?</a:t>
            </a:r>
          </a:p>
        </p:txBody>
      </p:sp>
      <p:sp>
        <p:nvSpPr>
          <p:cNvPr id="16389" name="TextBox 12"/>
          <p:cNvSpPr txBox="1">
            <a:spLocks noChangeArrowheads="1"/>
          </p:cNvSpPr>
          <p:nvPr/>
        </p:nvSpPr>
        <p:spPr bwMode="auto">
          <a:xfrm>
            <a:off x="1287463" y="7010226"/>
            <a:ext cx="7000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* Лучше в виде сравнительной таблицы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4294967295"/>
          </p:nvPr>
        </p:nvSpPr>
        <p:spPr>
          <a:xfrm>
            <a:off x="741760" y="1852464"/>
            <a:ext cx="11839674" cy="4786313"/>
          </a:xfrm>
          <a:prstGeom prst="rect">
            <a:avLst/>
          </a:prstGeom>
        </p:spPr>
        <p:txBody>
          <a:bodyPr/>
          <a:lstStyle/>
          <a:p>
            <a:pPr marL="0" lvl="0" indent="0" algn="just" eaLnBrk="1" hangingPunct="1">
              <a:spcBef>
                <a:spcPts val="600"/>
              </a:spcBef>
              <a:spcAft>
                <a:spcPts val="1800"/>
              </a:spcAft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Стадия проекта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ru-RU" sz="3200" dirty="0" smtClean="0">
                <a:latin typeface="Calibri" panose="020F0502020204030204" pitchFamily="34" charset="0"/>
              </a:rPr>
              <a:t>прототип</a:t>
            </a:r>
            <a:r>
              <a:rPr lang="ru-RU" sz="3200" dirty="0">
                <a:latin typeface="Calibri" panose="020F0502020204030204" pitchFamily="34" charset="0"/>
              </a:rPr>
              <a:t>, </a:t>
            </a:r>
            <a:r>
              <a:rPr lang="ru-RU" sz="3200" dirty="0" smtClean="0">
                <a:latin typeface="Calibri" panose="020F0502020204030204" pitchFamily="34" charset="0"/>
              </a:rPr>
              <a:t>промышленный образец, первые </a:t>
            </a:r>
            <a:r>
              <a:rPr lang="ru-RU" sz="3200" dirty="0">
                <a:latin typeface="Calibri" panose="020F0502020204030204" pitchFamily="34" charset="0"/>
              </a:rPr>
              <a:t>продажи и т.д</a:t>
            </a:r>
            <a:r>
              <a:rPr lang="ru-RU" sz="3200" dirty="0" smtClean="0">
                <a:latin typeface="Calibri" panose="020F0502020204030204" pitchFamily="34" charset="0"/>
              </a:rPr>
              <a:t>.)</a:t>
            </a: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spcAft>
                <a:spcPts val="1800"/>
              </a:spcAft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Количественные и качественные достижения проекта: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в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ыручка и количество клиентов / партнеров (можно поставить логотипы) и их динамика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          </a:t>
            </a:r>
            <a:r>
              <a:rPr lang="ru-RU" sz="3200" i="1" dirty="0" smtClean="0">
                <a:latin typeface="Calibri" pitchFamily="34" charset="0"/>
                <a:cs typeface="Calibri" pitchFamily="34" charset="0"/>
              </a:rPr>
              <a:t>ИЛИ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200" i="1" dirty="0" smtClean="0">
                <a:latin typeface="Calibri" pitchFamily="34" charset="0"/>
                <a:cs typeface="Calibri" pitchFamily="34" charset="0"/>
              </a:rPr>
              <a:t>если нет</a:t>
            </a:r>
          </a:p>
          <a:p>
            <a:pPr marL="742950" indent="-742950" algn="just" eaLnBrk="1" hangingPunct="1">
              <a:spcBef>
                <a:spcPts val="0"/>
              </a:spcBef>
              <a:spcAft>
                <a:spcPts val="180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предварительные 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соглашения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/ выраженный интерес 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(поставить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логотипы)</a:t>
            </a:r>
          </a:p>
          <a:p>
            <a:pPr marL="800100" lvl="2" indent="0" algn="just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32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ИЛИ, если нет</a:t>
            </a:r>
            <a:endParaRPr lang="ru-RU" sz="32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indent="-742950" algn="l" eaLnBrk="1" hangingPunct="1">
              <a:spcBef>
                <a:spcPts val="0"/>
              </a:spcBef>
              <a:spcAft>
                <a:spcPts val="1800"/>
              </a:spcAft>
            </a:pPr>
            <a:r>
              <a:rPr lang="ru-RU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подтверждения </a:t>
            </a: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гипотезы относительно востребованности </a:t>
            </a:r>
            <a:r>
              <a:rPr lang="ru-RU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продукта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привлеченные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инвестиции 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(сколько? от кого?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интеллектуальная собственность, победы в конкурсах и др.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endParaRPr lang="ru-RU" sz="3200" dirty="0"/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741760" y="536245"/>
            <a:ext cx="8064896" cy="812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marL="0" indent="0" algn="l" eaLnBrk="1" hangingPunct="1">
              <a:buNone/>
            </a:pPr>
            <a:r>
              <a:rPr lang="ru-RU" sz="4800" dirty="0" smtClean="0">
                <a:latin typeface="Calibri" pitchFamily="34" charset="0"/>
                <a:cs typeface="Calibri" pitchFamily="34" charset="0"/>
              </a:rPr>
              <a:t>Результаты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5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1150168" y="268288"/>
            <a:ext cx="10464800" cy="910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 anchor="ctr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Команда</a:t>
            </a:r>
          </a:p>
        </p:txBody>
      </p:sp>
      <p:sp>
        <p:nvSpPr>
          <p:cNvPr id="21508" name="Содержимое 2"/>
          <p:cNvSpPr>
            <a:spLocks noGrp="1"/>
          </p:cNvSpPr>
          <p:nvPr>
            <p:ph idx="4294967295"/>
          </p:nvPr>
        </p:nvSpPr>
        <p:spPr>
          <a:xfrm>
            <a:off x="718120" y="3531790"/>
            <a:ext cx="11256888" cy="2497138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Компетенции ключевых членов команды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(CEO, CTO, CMO)</a:t>
            </a: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Менторы, консультанты</a:t>
            </a: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Общее количество членов команды 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006152" y="247070"/>
            <a:ext cx="9600704" cy="910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Потребности</a:t>
            </a:r>
          </a:p>
        </p:txBody>
      </p:sp>
      <p:sp>
        <p:nvSpPr>
          <p:cNvPr id="22532" name="Содержимое 2"/>
          <p:cNvSpPr>
            <a:spLocks noGrp="1"/>
          </p:cNvSpPr>
          <p:nvPr>
            <p:ph idx="4294967295"/>
          </p:nvPr>
        </p:nvSpPr>
        <p:spPr>
          <a:xfrm>
            <a:off x="1006152" y="2356520"/>
            <a:ext cx="10464800" cy="2497137"/>
          </a:xfrm>
        </p:spPr>
        <p:txBody>
          <a:bodyPr/>
          <a:lstStyle/>
          <a:p>
            <a:pPr marL="0" indent="0" algn="l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Цели участия в конкурсе (поиск партнеров/менторов/клиентов/инвестиций и т.д.)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  <a:p>
            <a:pPr marL="0" indent="0" algn="l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Если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одна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из целей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- привлечение 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инвестиций, опишите:</a:t>
            </a:r>
          </a:p>
          <a:p>
            <a:pPr marL="893763" indent="-893763" algn="l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т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екущие источники финансирования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(собственные средства, 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бизнес-ангелы, инвесторы, гранты)</a:t>
            </a:r>
          </a:p>
          <a:p>
            <a:pPr marL="893763" indent="-893763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потребность 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в инвестициях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$</a:t>
            </a: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 marL="893763" indent="-893763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предложение инвестору (доля в компании / % по займу / др.)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443" y="0"/>
            <a:ext cx="3732064" cy="115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7891</TotalTime>
  <Pages>0</Pages>
  <Words>421</Words>
  <Characters>0</Characters>
  <Application>Microsoft Macintosh PowerPoint</Application>
  <PresentationFormat>Другой</PresentationFormat>
  <Lines>0</Lines>
  <Paragraphs>87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14</vt:i4>
      </vt:variant>
      <vt:variant>
        <vt:lpstr>Заголовки слайдов</vt:lpstr>
      </vt:variant>
      <vt:variant>
        <vt:i4>13</vt:i4>
      </vt:variant>
    </vt:vector>
  </HeadingPairs>
  <TitlesOfParts>
    <vt:vector size="30" baseType="lpstr">
      <vt:lpstr>Calibri</vt:lpstr>
      <vt:lpstr>Gill Sans</vt:lpstr>
      <vt:lpstr>Arial</vt:lpstr>
      <vt:lpstr>Title &amp; Subtitle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Title &amp; Bullets</vt:lpstr>
      <vt:lpstr>«Название компании»</vt:lpstr>
      <vt:lpstr>«Проблема» потребителя (какую проблему потребителей решает  продукт / услуга)</vt:lpstr>
      <vt:lpstr>Продукт / решение</vt:lpstr>
      <vt:lpstr>Бизнес-модель</vt:lpstr>
      <vt:lpstr>Рынок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Маркетинг</vt:lpstr>
      <vt:lpstr>Презентация PowerPoint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Белых Александр Леонидович ООП Б-2016 М</cp:lastModifiedBy>
  <cp:revision>296</cp:revision>
  <dcterms:modified xsi:type="dcterms:W3CDTF">2018-11-09T11:38:50Z</dcterms:modified>
</cp:coreProperties>
</file>